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309" r:id="rId2"/>
    <p:sldId id="397" r:id="rId3"/>
    <p:sldId id="345" r:id="rId4"/>
    <p:sldId id="357" r:id="rId5"/>
    <p:sldId id="399" r:id="rId6"/>
    <p:sldId id="352" r:id="rId7"/>
    <p:sldId id="386" r:id="rId8"/>
    <p:sldId id="394" r:id="rId9"/>
    <p:sldId id="398" r:id="rId10"/>
    <p:sldId id="354" r:id="rId11"/>
    <p:sldId id="359" r:id="rId12"/>
    <p:sldId id="360" r:id="rId13"/>
    <p:sldId id="361" r:id="rId14"/>
    <p:sldId id="362" r:id="rId15"/>
    <p:sldId id="363" r:id="rId16"/>
    <p:sldId id="364" r:id="rId17"/>
    <p:sldId id="319" r:id="rId18"/>
    <p:sldId id="320" r:id="rId19"/>
    <p:sldId id="321" r:id="rId20"/>
    <p:sldId id="372" r:id="rId21"/>
    <p:sldId id="374" r:id="rId22"/>
    <p:sldId id="370" r:id="rId23"/>
    <p:sldId id="392" r:id="rId24"/>
    <p:sldId id="393" r:id="rId25"/>
    <p:sldId id="368" r:id="rId26"/>
    <p:sldId id="378" r:id="rId27"/>
    <p:sldId id="379" r:id="rId28"/>
    <p:sldId id="380" r:id="rId29"/>
    <p:sldId id="384" r:id="rId30"/>
    <p:sldId id="385" r:id="rId31"/>
    <p:sldId id="396" r:id="rId32"/>
    <p:sldId id="395" r:id="rId33"/>
  </p:sldIdLst>
  <p:sldSz cx="12192000" cy="6858000"/>
  <p:notesSz cx="6797675" cy="9929813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FA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93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38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5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5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799DD8-BE1E-4C08-ABD8-8DB0083665D7}" type="datetimeFigureOut">
              <a:rPr lang="hu-HU" smtClean="0"/>
              <a:t>2026. 02. 03.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31259"/>
            <a:ext cx="2946400" cy="4985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49688" y="9431259"/>
            <a:ext cx="2946400" cy="4985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607630-9130-4F57-A7ED-FF91A14A718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394241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5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5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56EBC0-63A7-4292-B569-85E9020CEF58}" type="datetimeFigureOut">
              <a:rPr lang="hu-HU" smtClean="0"/>
              <a:t>2026. 02. 03.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79450" y="4779140"/>
            <a:ext cx="5438775" cy="3909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31259"/>
            <a:ext cx="2946400" cy="4985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49688" y="9431259"/>
            <a:ext cx="2946400" cy="4985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63EBE5-C852-454B-B831-868A9287F01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32862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9DDB3-9A49-45AA-A7B3-4A00841D2E7D}" type="datetime1">
              <a:rPr lang="hu-HU" smtClean="0"/>
              <a:t>2026. 02. 03.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7650-FC71-4DCF-8626-51C55E2CFB2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24391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E5936-15D1-42D0-8712-D15DA5451637}" type="datetime1">
              <a:rPr lang="hu-HU" smtClean="0"/>
              <a:t>2026. 02. 03.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7650-FC71-4DCF-8626-51C55E2CFB2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90199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A821D-7402-488F-9BD3-46BC72FE0D58}" type="datetime1">
              <a:rPr lang="hu-HU" smtClean="0"/>
              <a:t>2026. 02. 03.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7650-FC71-4DCF-8626-51C55E2CFB2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05345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C0099-92D8-4110-AF27-35F82253D8E1}" type="datetime1">
              <a:rPr lang="hu-HU" smtClean="0"/>
              <a:t>2026. 02. 03.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7650-FC71-4DCF-8626-51C55E2CFB2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08535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C2BC6-4D2A-4428-93E1-ECD1DD3352CC}" type="datetime1">
              <a:rPr lang="hu-HU" smtClean="0"/>
              <a:t>2026. 02. 03.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7650-FC71-4DCF-8626-51C55E2CFB2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11836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8D893-0C74-4D5F-AB56-36880A72B892}" type="datetime1">
              <a:rPr lang="hu-HU" smtClean="0"/>
              <a:t>2026. 02. 03.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7650-FC71-4DCF-8626-51C55E2CFB2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35638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9462-AB47-4A48-B2C5-F003873B3058}" type="datetime1">
              <a:rPr lang="hu-HU" smtClean="0"/>
              <a:t>2026. 02. 03.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7650-FC71-4DCF-8626-51C55E2CFB2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79005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3B5A8-9B00-4179-9ACA-93006AA86DAB}" type="datetime1">
              <a:rPr lang="hu-HU" smtClean="0"/>
              <a:t>2026. 02. 03.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7650-FC71-4DCF-8626-51C55E2CFB2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85129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4CF9F-A116-4196-AE26-C9E0C21FF212}" type="datetime1">
              <a:rPr lang="hu-HU" smtClean="0"/>
              <a:t>2026. 02. 03.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7650-FC71-4DCF-8626-51C55E2CFB2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28535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E321A-E81E-4E24-A785-C8FD0FAEB4E4}" type="datetime1">
              <a:rPr lang="hu-HU" smtClean="0"/>
              <a:t>2026. 02. 03.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7650-FC71-4DCF-8626-51C55E2CFB2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78630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97CC2-831A-4FFA-8F8C-B4EF85F7EF3B}" type="datetime1">
              <a:rPr lang="hu-HU" smtClean="0"/>
              <a:t>2026. 02. 03.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7650-FC71-4DCF-8626-51C55E2CFB2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41309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A0AE8-FAEB-4AA1-ABF4-5778FE11BD3C}" type="datetime1">
              <a:rPr lang="hu-HU" smtClean="0"/>
              <a:t>2026. 02. 03.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B7650-FC71-4DCF-8626-51C55E2CFB2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02491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ojs3.mtak.hu/index.php/szocszemle/article/view/14145/11585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mek.oszk.hu/12000/12099/12099.pdf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FAD9F-F61C-8B7E-E722-68F843ED2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Dia számának helye 3">
            <a:extLst>
              <a:ext uri="{FF2B5EF4-FFF2-40B4-BE49-F238E27FC236}">
                <a16:creationId xmlns:a16="http://schemas.microsoft.com/office/drawing/2014/main" id="{58553B2D-1401-92E6-E59D-F864CEA00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37A1418-4B5D-43A6-B05A-C983E99531E6}" type="slidenum">
              <a:rPr lang="hu-HU" altLang="hu-HU" sz="1400">
                <a:latin typeface="Abadi" panose="020F0502020204030204" pitchFamily="34" charset="-18"/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hu-HU" altLang="hu-HU" sz="1400" dirty="0">
              <a:latin typeface="Abadi" panose="020F0502020204030204" pitchFamily="34" charset="-18"/>
            </a:endParaRPr>
          </a:p>
        </p:txBody>
      </p:sp>
      <p:pic>
        <p:nvPicPr>
          <p:cNvPr id="2" name="Kép 1" descr="A képen Emberi arc, portré, vázlat, Homlok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52D2F869-4E8D-5A03-DFE5-E746B66AD5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24" y="398584"/>
            <a:ext cx="5859476" cy="620541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églalap 2">
            <a:extLst>
              <a:ext uri="{FF2B5EF4-FFF2-40B4-BE49-F238E27FC236}">
                <a16:creationId xmlns:a16="http://schemas.microsoft.com/office/drawing/2014/main" id="{A2F44ED4-CDA3-7EAD-E9AC-A3E9150B4308}"/>
              </a:ext>
            </a:extLst>
          </p:cNvPr>
          <p:cNvSpPr/>
          <p:nvPr/>
        </p:nvSpPr>
        <p:spPr>
          <a:xfrm>
            <a:off x="6736862" y="281112"/>
            <a:ext cx="4710614" cy="63775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5000" b="1" dirty="0">
                <a:solidFill>
                  <a:schemeClr val="tx1"/>
                </a:solidFill>
                <a:latin typeface="+mj-lt"/>
              </a:rPr>
              <a:t>Kemény István:</a:t>
            </a:r>
          </a:p>
          <a:p>
            <a:pPr algn="ctr"/>
            <a:endParaRPr lang="hu-HU" sz="1000" b="1" dirty="0">
              <a:solidFill>
                <a:schemeClr val="tx1"/>
              </a:solidFill>
              <a:latin typeface="+mj-lt"/>
            </a:endParaRPr>
          </a:p>
          <a:p>
            <a:pPr algn="ctr"/>
            <a:r>
              <a:rPr lang="hu-HU" sz="5000" b="1" dirty="0">
                <a:solidFill>
                  <a:schemeClr val="tx1"/>
                </a:solidFill>
                <a:latin typeface="+mj-lt"/>
              </a:rPr>
              <a:t>Életút és életmű</a:t>
            </a:r>
          </a:p>
          <a:p>
            <a:pPr algn="ctr"/>
            <a:endParaRPr lang="hu-HU" sz="2600" dirty="0">
              <a:solidFill>
                <a:schemeClr val="tx1"/>
              </a:solidFill>
              <a:latin typeface="+mj-lt"/>
            </a:endParaRPr>
          </a:p>
          <a:p>
            <a:pPr algn="ctr"/>
            <a:endParaRPr lang="hu-HU" sz="2600" dirty="0">
              <a:solidFill>
                <a:schemeClr val="tx1"/>
              </a:solidFill>
              <a:latin typeface="+mj-lt"/>
            </a:endParaRPr>
          </a:p>
          <a:p>
            <a:pPr algn="ctr"/>
            <a:r>
              <a:rPr lang="hu-HU" sz="2600" dirty="0">
                <a:solidFill>
                  <a:schemeClr val="tx1"/>
                </a:solidFill>
                <a:latin typeface="+mj-lt"/>
              </a:rPr>
              <a:t>(előadás azoknak, akik fiatal koruk miatt nem ismerhették)</a:t>
            </a:r>
          </a:p>
          <a:p>
            <a:pPr algn="ctr"/>
            <a:endParaRPr lang="hu-HU" sz="2600" dirty="0">
              <a:solidFill>
                <a:schemeClr val="tx1"/>
              </a:solidFill>
              <a:latin typeface="+mj-lt"/>
            </a:endParaRPr>
          </a:p>
          <a:p>
            <a:pPr algn="ctr"/>
            <a:r>
              <a:rPr lang="hu-HU" sz="2600" dirty="0">
                <a:solidFill>
                  <a:schemeClr val="tx1"/>
                </a:solidFill>
                <a:latin typeface="+mj-lt"/>
              </a:rPr>
              <a:t>Kertesi Gábor</a:t>
            </a:r>
          </a:p>
          <a:p>
            <a:pPr algn="ctr"/>
            <a:r>
              <a:rPr lang="hu-HU" sz="2400" dirty="0">
                <a:solidFill>
                  <a:schemeClr val="tx1"/>
                </a:solidFill>
                <a:latin typeface="+mj-lt"/>
              </a:rPr>
              <a:t>ELTE </a:t>
            </a:r>
            <a:r>
              <a:rPr lang="hu-HU" sz="2400" dirty="0" err="1">
                <a:solidFill>
                  <a:schemeClr val="tx1"/>
                </a:solidFill>
                <a:latin typeface="+mj-lt"/>
              </a:rPr>
              <a:t>KRTK</a:t>
            </a:r>
            <a:r>
              <a:rPr lang="hu-HU" sz="2400">
                <a:solidFill>
                  <a:schemeClr val="tx1"/>
                </a:solidFill>
                <a:latin typeface="+mj-lt"/>
              </a:rPr>
              <a:t> Közgazdaságtudományi Intézet</a:t>
            </a:r>
          </a:p>
          <a:p>
            <a:pPr algn="ctr"/>
            <a:endParaRPr lang="hu-HU" sz="2600">
              <a:solidFill>
                <a:schemeClr val="tx1"/>
              </a:solidFill>
              <a:latin typeface="+mj-lt"/>
            </a:endParaRPr>
          </a:p>
          <a:p>
            <a:pPr algn="ctr"/>
            <a:r>
              <a:rPr lang="hu-HU" sz="2600">
                <a:solidFill>
                  <a:schemeClr val="tx1"/>
                </a:solidFill>
                <a:latin typeface="+mj-lt"/>
              </a:rPr>
              <a:t>2025. november 19.</a:t>
            </a:r>
          </a:p>
          <a:p>
            <a:pPr algn="ctr"/>
            <a:r>
              <a:rPr lang="hu-HU" sz="2600">
                <a:solidFill>
                  <a:schemeClr val="tx1"/>
                </a:solidFill>
                <a:latin typeface="+mj-lt"/>
              </a:rPr>
              <a:t>Budapest, Városháza</a:t>
            </a:r>
          </a:p>
        </p:txBody>
      </p:sp>
    </p:spTree>
    <p:extLst>
      <p:ext uri="{BB962C8B-B14F-4D97-AF65-F5344CB8AC3E}">
        <p14:creationId xmlns:p14="http://schemas.microsoft.com/office/powerpoint/2010/main" val="867418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4610F3D-DCA3-746F-7CF2-8C4ABC3DA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1766429" cy="931672"/>
          </a:xfrm>
        </p:spPr>
        <p:txBody>
          <a:bodyPr>
            <a:noAutofit/>
          </a:bodyPr>
          <a:lstStyle/>
          <a:p>
            <a:pPr algn="ctr"/>
            <a:r>
              <a:rPr lang="hu-HU" sz="3200"/>
              <a:t>A lázadó ifjú: a 16 éves, gimnazista Kemény István egy </a:t>
            </a:r>
            <a:br>
              <a:rPr lang="hu-HU" sz="3200"/>
            </a:br>
            <a:r>
              <a:rPr lang="hu-HU" sz="3200"/>
              <a:t>1941-es osztályfényképen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9A89AE0-B33E-8AEB-061E-236534E9C0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614" y="973803"/>
            <a:ext cx="8021035" cy="5628053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hu-HU" sz="8000"/>
              <a:t>„Még mielőtt Magyarország hadat üzent volna a Szovjetuniónak, azt megelőzően, Magyarország átengedte a német csapatokat az országon, Teleki Pál miniszterelnöksége idején, melyek Jugoszláviát rohanták le. Magyarország ebben a jugoszláv ügyben alaposan részt vett. Akkor lehetett látni a német tankokat a Duna-parton. Mi ekkor a Fő utca 11-ben laktunk, ez egy olyan ház, aminek az egyik oldala a Fő utcára nyílik, a másik oldala a Duna-partra. Lehetett látni a budai Duna-parton vonulni a német tankokat és ez egy nagyon negatív élmény volt számomra. Volt egy barátom a gimnáziumban, Veres Péter, akinek az apja patikus volt. Amikor ezeket láttam, akkor írtunk ketten egy röpiratot, melyben felháborodásunkat fejeztük ki a német átvonulással szemben, ezt valahogy ki tudtuk nyomatni, valahogy sokszorosítani tudtuk 100 példányban. Megvettük a borítékokat, bélyegeket és postán feladtuk különböző címekre. Ebből természetesen az lett, hogy alig, hogy feladtuk, néhány nappal később megjelentek a detektívek, először Veres Péteréknél és aztán minálunk. A detektívek nagyon elnézően, barátságosan és jóindulatúan bántak velünk. Akkor a politikai rendőrség főparancsnoka, illetve Keresztes-Fischer, az akkori belügyminiszter, mindketten nagyon németellenes beállítottságúak voltak és úgy fogták fel, hogy ezek nagyon rendes gyerekek, nem kell őket bántani és óvva intetnek bennünket, hogy folytassuk. Amikor ezt írtuk, akkor a magyar lakosság vagy nem érdeklődött a politika iránt, vagy akik érdeklődtek azoknak a döntő többsége németbarát volt.”</a:t>
            </a:r>
          </a:p>
          <a:p>
            <a:pPr marL="0" indent="0">
              <a:buNone/>
            </a:pPr>
            <a:r>
              <a:rPr lang="hu-HU" sz="5600"/>
              <a:t>Forrás: Szabari Vera interjúja Kemény Istvánnal, 4-5. old.  </a:t>
            </a:r>
            <a:r>
              <a:rPr lang="hu-HU" sz="5600">
                <a:hlinkClick r:id="rId2"/>
              </a:rPr>
              <a:t>https://ojs3.mtak.hu/index.php/szocszemle/article/view/14145/11585</a:t>
            </a:r>
            <a:r>
              <a:rPr lang="hu-HU" sz="5600"/>
              <a:t> .  </a:t>
            </a:r>
          </a:p>
          <a:p>
            <a:pPr marL="0" indent="0">
              <a:buNone/>
            </a:pPr>
            <a:r>
              <a:rPr lang="hu-HU" sz="5600"/>
              <a:t>A német csapatok 1941. április 3-án vonultak át Budapesten. 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982FA562-1422-8CE1-2165-6EB80C842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7650-FC71-4DCF-8626-51C55E2CFB22}" type="slidenum">
              <a:rPr lang="hu-HU" smtClean="0"/>
              <a:t>2</a:t>
            </a:fld>
            <a:endParaRPr lang="hu-HU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BCE257FB-A051-6C79-312F-E193599A48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973803"/>
            <a:ext cx="2935162" cy="3811899"/>
          </a:xfrm>
          <a:prstGeom prst="rect">
            <a:avLst/>
          </a:prstGeom>
        </p:spPr>
      </p:pic>
      <p:sp>
        <p:nvSpPr>
          <p:cNvPr id="7" name="Téglalap 6">
            <a:extLst>
              <a:ext uri="{FF2B5EF4-FFF2-40B4-BE49-F238E27FC236}">
                <a16:creationId xmlns:a16="http://schemas.microsoft.com/office/drawing/2014/main" id="{8D9F03BC-E245-2928-A28D-3413D7FB4C8D}"/>
              </a:ext>
            </a:extLst>
          </p:cNvPr>
          <p:cNvSpPr/>
          <p:nvPr/>
        </p:nvSpPr>
        <p:spPr>
          <a:xfrm>
            <a:off x="8610600" y="4827833"/>
            <a:ext cx="2935162" cy="18936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hu-HU" sz="1400">
                <a:solidFill>
                  <a:schemeClr val="tx1"/>
                </a:solidFill>
              </a:rPr>
              <a:t>A fotó az OHA Kőrösi Zsuzsa által készített Batár Attila interjú (995. sz.) osztályfotó képéből származik. Az itt szereplő fényképrészletről Kövér Györgynek a Kemény100 konferenci-án elmondott előadásából szereztem tudomást, amiért az előadónak ezúton is köszönetet mondok. A fotó jelen közlését az OHA engedélyezte.. </a:t>
            </a:r>
          </a:p>
        </p:txBody>
      </p:sp>
    </p:spTree>
    <p:extLst>
      <p:ext uri="{BB962C8B-B14F-4D97-AF65-F5344CB8AC3E}">
        <p14:creationId xmlns:p14="http://schemas.microsoft.com/office/powerpoint/2010/main" val="1101333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15B7C-0D81-F438-D0AF-CE669A044C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6BD877A-E503-66C6-1FD7-22E87E67B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84" y="136525"/>
            <a:ext cx="12062604" cy="959031"/>
          </a:xfrm>
        </p:spPr>
        <p:txBody>
          <a:bodyPr>
            <a:noAutofit/>
          </a:bodyPr>
          <a:lstStyle/>
          <a:p>
            <a:pPr algn="ctr"/>
            <a:r>
              <a:rPr lang="hu-HU" sz="3600"/>
              <a:t>Kemény István: egy közép-európai alkotó értelmiségi élete              a 20. században (történelmi idő és személyes életkor)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6E7A7DDD-5F95-44C7-911A-63BBFBAC8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7650-FC71-4DCF-8626-51C55E2CFB22}" type="slidenum">
              <a:rPr lang="hu-HU" smtClean="0"/>
              <a:t>3</a:t>
            </a:fld>
            <a:endParaRPr lang="hu-HU"/>
          </a:p>
        </p:txBody>
      </p:sp>
      <p:graphicFrame>
        <p:nvGraphicFramePr>
          <p:cNvPr id="6" name="Táblázat 5">
            <a:extLst>
              <a:ext uri="{FF2B5EF4-FFF2-40B4-BE49-F238E27FC236}">
                <a16:creationId xmlns:a16="http://schemas.microsoft.com/office/drawing/2014/main" id="{DD60C37D-FBD3-941E-DAE4-9AAB86A63D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6563153"/>
              </p:ext>
            </p:extLst>
          </p:nvPr>
        </p:nvGraphicFramePr>
        <p:xfrm>
          <a:off x="146649" y="1444243"/>
          <a:ext cx="11894388" cy="51556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3962">
                  <a:extLst>
                    <a:ext uri="{9D8B030D-6E8A-4147-A177-3AD203B41FA5}">
                      <a16:colId xmlns:a16="http://schemas.microsoft.com/office/drawing/2014/main" val="938488685"/>
                    </a:ext>
                  </a:extLst>
                </a:gridCol>
                <a:gridCol w="1164566">
                  <a:extLst>
                    <a:ext uri="{9D8B030D-6E8A-4147-A177-3AD203B41FA5}">
                      <a16:colId xmlns:a16="http://schemas.microsoft.com/office/drawing/2014/main" val="1043847566"/>
                    </a:ext>
                  </a:extLst>
                </a:gridCol>
                <a:gridCol w="9435860">
                  <a:extLst>
                    <a:ext uri="{9D8B030D-6E8A-4147-A177-3AD203B41FA5}">
                      <a16:colId xmlns:a16="http://schemas.microsoft.com/office/drawing/2014/main" val="2291107853"/>
                    </a:ext>
                  </a:extLst>
                </a:gridCol>
              </a:tblGrid>
              <a:tr h="814200">
                <a:tc>
                  <a:txBody>
                    <a:bodyPr/>
                    <a:lstStyle/>
                    <a:p>
                      <a:r>
                        <a:rPr lang="hu-HU" sz="2600" b="0">
                          <a:solidFill>
                            <a:schemeClr val="tx1"/>
                          </a:solidFill>
                        </a:rPr>
                        <a:t>1943-50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600" b="0">
                          <a:solidFill>
                            <a:schemeClr val="tx1"/>
                          </a:solidFill>
                        </a:rPr>
                        <a:t>18-25 </a:t>
                      </a:r>
                    </a:p>
                    <a:p>
                      <a:pPr algn="ctr"/>
                      <a:r>
                        <a:rPr lang="hu-HU" sz="2600" b="0">
                          <a:solidFill>
                            <a:schemeClr val="tx1"/>
                          </a:solidFill>
                        </a:rPr>
                        <a:t>éves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2400" b="1" cap="all" baseline="0">
                          <a:solidFill>
                            <a:schemeClr val="tx1"/>
                          </a:solidFill>
                        </a:rPr>
                        <a:t>orvosEgyetemi TANULMÁNYOK |1944/45: ellenállási mozgalom, börtön,szökés |bölcsészkar</a:t>
                      </a:r>
                      <a:r>
                        <a:rPr lang="hu-HU" sz="2400" b="0">
                          <a:solidFill>
                            <a:schemeClr val="tx1"/>
                          </a:solidFill>
                        </a:rPr>
                        <a:t>, Teleki-intézet gyakornoka,tanári diploma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402386"/>
                  </a:ext>
                </a:extLst>
              </a:tr>
              <a:tr h="541687">
                <a:tc>
                  <a:txBody>
                    <a:bodyPr/>
                    <a:lstStyle/>
                    <a:p>
                      <a:r>
                        <a:rPr lang="hu-HU" sz="2600"/>
                        <a:t>1950-57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600"/>
                        <a:t>24-32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2400"/>
                        <a:t>középiskolai és általános iskolai </a:t>
                      </a:r>
                      <a:r>
                        <a:rPr lang="hu-HU" sz="2400" b="1"/>
                        <a:t>TANÁR |</a:t>
                      </a:r>
                      <a:r>
                        <a:rPr lang="hu-HU" sz="2400"/>
                        <a:t> 1956: Petőfi-kör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1399420"/>
                  </a:ext>
                </a:extLst>
              </a:tr>
              <a:tr h="541687">
                <a:tc>
                  <a:txBody>
                    <a:bodyPr/>
                    <a:lstStyle/>
                    <a:p>
                      <a:r>
                        <a:rPr lang="hu-HU" sz="2600"/>
                        <a:t>1957-59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600"/>
                        <a:t>32-34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2400"/>
                        <a:t>1956 után </a:t>
                      </a:r>
                      <a:r>
                        <a:rPr lang="hu-HU" sz="2400" b="1"/>
                        <a:t>KÉT ÉV BÖRTÖN </a:t>
                      </a:r>
                      <a:endParaRPr lang="hu-HU" sz="2400" b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8831347"/>
                  </a:ext>
                </a:extLst>
              </a:tr>
              <a:tr h="863624">
                <a:tc>
                  <a:txBody>
                    <a:bodyPr/>
                    <a:lstStyle/>
                    <a:p>
                      <a:r>
                        <a:rPr lang="hu-HU" sz="2600"/>
                        <a:t>1960-69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600"/>
                        <a:t>35-44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2400" b="1"/>
                        <a:t>KÖNYVTÁROS</a:t>
                      </a:r>
                      <a:r>
                        <a:rPr lang="hu-HU" sz="2400"/>
                        <a:t> at Országos Széchenyi könyvtárban </a:t>
                      </a:r>
                    </a:p>
                    <a:p>
                      <a:r>
                        <a:rPr lang="hu-HU" sz="2400" b="1"/>
                        <a:t>(A</a:t>
                      </a:r>
                      <a:r>
                        <a:rPr lang="hu-HU" sz="2400"/>
                        <a:t> </a:t>
                      </a:r>
                      <a:r>
                        <a:rPr lang="hu-HU" sz="2400" b="1"/>
                        <a:t>SZAKMAI</a:t>
                      </a:r>
                      <a:r>
                        <a:rPr lang="hu-HU" sz="2400"/>
                        <a:t> </a:t>
                      </a:r>
                      <a:r>
                        <a:rPr lang="hu-HU" sz="2400" b="1"/>
                        <a:t>TANULÁS ÉVEI</a:t>
                      </a:r>
                      <a:r>
                        <a:rPr lang="hu-HU" sz="2400"/>
                        <a:t>) &amp; rétegződésvizsgálat, Weber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2508033"/>
                  </a:ext>
                </a:extLst>
              </a:tr>
              <a:tr h="541687">
                <a:tc>
                  <a:txBody>
                    <a:bodyPr/>
                    <a:lstStyle/>
                    <a:p>
                      <a:r>
                        <a:rPr lang="hu-HU" sz="2600"/>
                        <a:t>1969-76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600"/>
                        <a:t>44-51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2400" b="1"/>
                        <a:t>HÉT TERMÉKENY ESZTENDŐ</a:t>
                      </a:r>
                      <a:r>
                        <a:rPr lang="hu-HU" sz="2400" b="0"/>
                        <a:t>: tempo furioso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9755119"/>
                  </a:ext>
                </a:extLst>
              </a:tr>
              <a:tr h="899104">
                <a:tc>
                  <a:txBody>
                    <a:bodyPr/>
                    <a:lstStyle/>
                    <a:p>
                      <a:r>
                        <a:rPr lang="hu-HU" sz="2600"/>
                        <a:t>1977-90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600"/>
                        <a:t>52-65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2400" b="1"/>
                        <a:t>EMIGRÁCIÓ</a:t>
                      </a:r>
                      <a:r>
                        <a:rPr lang="hu-HU" sz="2400"/>
                        <a:t>: Párizs, École des Hautes Études en Science Sociales, kutató Szabad Európa Rádió tudósítója,„</a:t>
                      </a:r>
                      <a:r>
                        <a:rPr lang="hu-HU" sz="2400" b="1"/>
                        <a:t>A SZABADSÁG ÉVEI</a:t>
                      </a:r>
                      <a:r>
                        <a:rPr lang="hu-HU" sz="2400"/>
                        <a:t>”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7239015"/>
                  </a:ext>
                </a:extLst>
              </a:tr>
              <a:tr h="874511">
                <a:tc>
                  <a:txBody>
                    <a:bodyPr/>
                    <a:lstStyle/>
                    <a:p>
                      <a:r>
                        <a:rPr lang="hu-HU" sz="2600"/>
                        <a:t>1990-</a:t>
                      </a:r>
                    </a:p>
                    <a:p>
                      <a:r>
                        <a:rPr lang="hu-HU" sz="2600"/>
                        <a:t>2008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600"/>
                        <a:t>65-83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2400"/>
                        <a:t>Újra itthon: </a:t>
                      </a:r>
                      <a:r>
                        <a:rPr lang="hu-HU" sz="2400" b="1"/>
                        <a:t>TERMÉKENY SZAKMAI ÉVEK </a:t>
                      </a:r>
                      <a:r>
                        <a:rPr lang="hu-HU" sz="2400" b="0"/>
                        <a:t>&amp; 12 évig</a:t>
                      </a:r>
                      <a:r>
                        <a:rPr lang="hu-HU" sz="2400"/>
                        <a:t> várospolitikusként, </a:t>
                      </a:r>
                      <a:r>
                        <a:rPr lang="hu-HU" sz="2400" b="0"/>
                        <a:t>a budapesti főpolgármester főtanácsadója</a:t>
                      </a:r>
                      <a:endParaRPr lang="hu-HU" sz="2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83407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3599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063C0A-76D8-4F57-8AF2-E49422100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0205855-1512-B559-8EDC-0E5D20763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8552" y="345057"/>
            <a:ext cx="4804912" cy="6011293"/>
          </a:xfrm>
          <a:noFill/>
        </p:spPr>
        <p:txBody>
          <a:bodyPr vert="horz" lIns="91440" tIns="45720" rIns="91440" bIns="45720" rtlCol="0" anchor="b">
            <a:normAutofit fontScale="90000"/>
          </a:bodyPr>
          <a:lstStyle/>
          <a:p>
            <a:br>
              <a:rPr lang="hu-HU" sz="4000" b="1"/>
            </a:br>
            <a:br>
              <a:rPr lang="hu-HU" sz="4000" b="1"/>
            </a:br>
            <a:r>
              <a:rPr lang="hu-HU" sz="4000" b="1"/>
              <a:t>EGYETEMISTAKÉNT,</a:t>
            </a:r>
            <a:br>
              <a:rPr lang="hu-HU" sz="4000"/>
            </a:br>
            <a:br>
              <a:rPr lang="hu-HU" sz="4000"/>
            </a:br>
            <a:r>
              <a:rPr lang="hu-HU" sz="3600"/>
              <a:t>meghatározó szellemi befolyást gyakoroltak rá </a:t>
            </a:r>
            <a:r>
              <a:rPr lang="en-US" b="1"/>
              <a:t>Hajnal István</a:t>
            </a:r>
            <a:r>
              <a:rPr lang="hu-HU" b="1"/>
              <a:t> történész</a:t>
            </a:r>
            <a:br>
              <a:rPr lang="hu-HU" sz="3600" b="1"/>
            </a:br>
            <a:r>
              <a:rPr lang="hu-HU" sz="3600"/>
              <a:t>egyetemi kurzusai</a:t>
            </a:r>
            <a:br>
              <a:rPr lang="hu-HU" sz="3600"/>
            </a:br>
            <a:br>
              <a:rPr lang="hu-HU" sz="3600"/>
            </a:br>
            <a:r>
              <a:rPr lang="hu-HU" sz="3600"/>
              <a:t>(Kövér Gy. előadása)</a:t>
            </a:r>
            <a:br>
              <a:rPr lang="hu-HU" sz="3600"/>
            </a:br>
            <a:br>
              <a:rPr lang="hu-HU" sz="3600"/>
            </a:br>
            <a:br>
              <a:rPr lang="hu-HU" sz="3600"/>
            </a:br>
            <a:endParaRPr lang="en-US" sz="3200"/>
          </a:p>
        </p:txBody>
      </p:sp>
      <p:pic>
        <p:nvPicPr>
          <p:cNvPr id="5" name="Kép 4" descr="Loading Image">
            <a:extLst>
              <a:ext uri="{FF2B5EF4-FFF2-40B4-BE49-F238E27FC236}">
                <a16:creationId xmlns:a16="http://schemas.microsoft.com/office/drawing/2014/main" id="{BCB692F3-05FA-034D-92BA-7F0937FEDA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" r="1" b="29320"/>
          <a:stretch>
            <a:fillRect/>
          </a:stretch>
        </p:blipFill>
        <p:spPr bwMode="auto">
          <a:xfrm>
            <a:off x="20" y="10"/>
            <a:ext cx="6992881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58247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4F6118-825B-7BA7-7BBA-9FDB9666B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Slide Background">
            <a:extLst>
              <a:ext uri="{FF2B5EF4-FFF2-40B4-BE49-F238E27FC236}">
                <a16:creationId xmlns:a16="http://schemas.microsoft.com/office/drawing/2014/main" id="{C73BBEEF-B456-4A39-B44B-5A53E698A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Kép 5" descr="A képen Emberi arc, ruházat, személy, portré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3B271A16-CD08-C5AE-7A8B-7D4C4481C4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000" r="15000" b="1"/>
          <a:stretch>
            <a:fillRect/>
          </a:stretch>
        </p:blipFill>
        <p:spPr>
          <a:xfrm>
            <a:off x="1" y="10"/>
            <a:ext cx="6096000" cy="6857990"/>
          </a:xfrm>
          <a:prstGeom prst="rect">
            <a:avLst/>
          </a:prstGeom>
        </p:spPr>
      </p:pic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3A48C6C-3CC4-4EE5-A773-EC1EB7F59C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ln>
            <a:noFill/>
          </a:ln>
          <a:effectLst>
            <a:outerShdw blurRad="596900" dist="330200" dir="8820000" sx="87000" sy="87000" algn="t" rotWithShape="0">
              <a:srgbClr val="000000">
                <a:alpha val="2666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69082082-DE45-B4E7-A1B0-45820E56C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7575" y="771099"/>
            <a:ext cx="4658109" cy="363030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 b="1"/>
              <a:t>Kemény István, tanár</a:t>
            </a:r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5143500"/>
            <a:ext cx="6096000" cy="1714500"/>
          </a:xfrm>
          <a:prstGeom prst="rect">
            <a:avLst/>
          </a:prstGeom>
          <a:ln>
            <a:noFill/>
          </a:ln>
          <a:effectLst>
            <a:outerShdw blurRad="342900" dist="127000" dir="2400000" sx="90000" sy="90000" algn="t" rotWithShape="0">
              <a:srgbClr val="000000">
                <a:alpha val="2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040A8A3C-187B-9D30-CEAD-1A54DBAF1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25448" y="6356349"/>
            <a:ext cx="1507472" cy="3657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A0FB7650-FC71-4DCF-8626-51C55E2CFB22}" type="slidenum">
              <a:rPr lang="en-US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5</a:t>
            </a:fld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65788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A202096-B7CA-39AB-C310-ECE61151B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727434"/>
          </a:xfrm>
        </p:spPr>
        <p:txBody>
          <a:bodyPr>
            <a:normAutofit/>
          </a:bodyPr>
          <a:lstStyle/>
          <a:p>
            <a:pPr algn="ctr"/>
            <a:r>
              <a:rPr lang="hu-HU" b="1"/>
              <a:t>TANÁR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1D7B3EB-9A9F-B25C-C4C2-62C56BE12B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793" y="1022888"/>
            <a:ext cx="11533516" cy="5174532"/>
          </a:xfrm>
        </p:spPr>
        <p:txBody>
          <a:bodyPr>
            <a:normAutofit/>
          </a:bodyPr>
          <a:lstStyle/>
          <a:p>
            <a:r>
              <a:rPr lang="hu-HU" sz="3200"/>
              <a:t>Általános iskolában, gimnáziumban, közgazdasági technikumban, </a:t>
            </a:r>
          </a:p>
          <a:p>
            <a:r>
              <a:rPr lang="hu-HU" sz="3200"/>
              <a:t>Budapesten (közte az angyalföldi Tripoliszban), Pilisszentivánon …. </a:t>
            </a:r>
          </a:p>
          <a:p>
            <a:r>
              <a:rPr lang="hu-HU" sz="3200"/>
              <a:t>Felszólalása a Petőfi-kör pedagógusvitáján (1956 október 12.):</a:t>
            </a:r>
          </a:p>
          <a:p>
            <a:pPr lvl="1"/>
            <a:r>
              <a:rPr lang="hu-HU" sz="3200"/>
              <a:t>Kötelező nyolc osztály, de 1949-55 között nincs iskolaépítés</a:t>
            </a:r>
          </a:p>
          <a:p>
            <a:pPr lvl="1"/>
            <a:r>
              <a:rPr lang="hu-HU" sz="3200"/>
              <a:t>Zsúfoltság a tantermekben</a:t>
            </a:r>
          </a:p>
          <a:p>
            <a:pPr lvl="1"/>
            <a:r>
              <a:rPr lang="hu-HU" sz="3200"/>
              <a:t>Alulfizetett tanárok (1938 vs 1956)</a:t>
            </a:r>
          </a:p>
          <a:p>
            <a:pPr lvl="1"/>
            <a:r>
              <a:rPr lang="hu-HU" sz="3200"/>
              <a:t>Háborús árvákkal nem törődik senki</a:t>
            </a:r>
          </a:p>
          <a:p>
            <a:pPr lvl="1"/>
            <a:r>
              <a:rPr lang="hu-HU" sz="3200"/>
              <a:t>Tanári önállóság hiánya</a:t>
            </a:r>
          </a:p>
          <a:p>
            <a:pPr lvl="1"/>
            <a:r>
              <a:rPr lang="hu-HU" sz="3200"/>
              <a:t>Merev tanterv (Tomori utcai isk., 7-es gyerekeknek Ady helyett Rózsa Sándor)</a:t>
            </a:r>
          </a:p>
          <a:p>
            <a:pPr marL="457200" lvl="1" indent="0">
              <a:buNone/>
            </a:pPr>
            <a:endParaRPr lang="hu-HU" sz="3200"/>
          </a:p>
          <a:p>
            <a:pPr marL="457200" lvl="1" indent="0">
              <a:buNone/>
            </a:pPr>
            <a:endParaRPr lang="hu-HU" sz="2800"/>
          </a:p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19829111-EAD2-BAC3-210C-B13F0E27C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7650-FC71-4DCF-8626-51C55E2CFB22}" type="slidenum">
              <a:rPr lang="hu-HU" smtClean="0"/>
              <a:t>6</a:t>
            </a:fld>
            <a:endParaRPr lang="hu-HU"/>
          </a:p>
        </p:txBody>
      </p:sp>
      <p:sp>
        <p:nvSpPr>
          <p:cNvPr id="5" name="Téglalap: lekerekített 4">
            <a:extLst>
              <a:ext uri="{FF2B5EF4-FFF2-40B4-BE49-F238E27FC236}">
                <a16:creationId xmlns:a16="http://schemas.microsoft.com/office/drawing/2014/main" id="{04B19B45-3763-E203-0471-984BDE71937F}"/>
              </a:ext>
            </a:extLst>
          </p:cNvPr>
          <p:cNvSpPr/>
          <p:nvPr/>
        </p:nvSpPr>
        <p:spPr>
          <a:xfrm>
            <a:off x="992038" y="6116128"/>
            <a:ext cx="9894498" cy="60534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u-HU">
                <a:solidFill>
                  <a:schemeClr val="tx1"/>
                </a:solidFill>
              </a:rPr>
              <a:t>Forrás: </a:t>
            </a:r>
            <a:r>
              <a:rPr lang="hu-HU">
                <a:solidFill>
                  <a:srgbClr val="0563C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https://mek.oszk.hu/12000/12099/12099.</a:t>
            </a:r>
            <a:r>
              <a:rPr lang="hu-HU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pdf</a:t>
            </a:r>
            <a:r>
              <a:rPr lang="hu-HU">
                <a:solidFill>
                  <a:schemeClr val="tx1"/>
                </a:solidFill>
              </a:rPr>
              <a:t> ,  55-63. old.</a:t>
            </a:r>
          </a:p>
        </p:txBody>
      </p:sp>
    </p:spTree>
    <p:extLst>
      <p:ext uri="{BB962C8B-B14F-4D97-AF65-F5344CB8AC3E}">
        <p14:creationId xmlns:p14="http://schemas.microsoft.com/office/powerpoint/2010/main" val="4171750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5382C-45AF-0BB7-14EC-971E8B43D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37A544AC-69B4-CDE4-73C9-8B79B2F85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793" y="983410"/>
            <a:ext cx="11533516" cy="5451895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hu-HU" sz="2800"/>
          </a:p>
          <a:p>
            <a:pPr lvl="1"/>
            <a:endParaRPr lang="hu-HU" sz="2800"/>
          </a:p>
          <a:p>
            <a:pPr lvl="1"/>
            <a:endParaRPr lang="hu-HU" sz="2800"/>
          </a:p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2381E4B7-5724-280C-90E6-ACD8A21E7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7650-FC71-4DCF-8626-51C55E2CFB22}" type="slidenum">
              <a:rPr lang="hu-HU" smtClean="0"/>
              <a:t>7</a:t>
            </a:fld>
            <a:endParaRPr lang="hu-HU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E17B07B3-F324-A432-3341-9DBBCB027234}"/>
              </a:ext>
            </a:extLst>
          </p:cNvPr>
          <p:cNvSpPr txBox="1"/>
          <p:nvPr/>
        </p:nvSpPr>
        <p:spPr>
          <a:xfrm>
            <a:off x="586596" y="136525"/>
            <a:ext cx="109210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3200"/>
              <a:t>Filmhíradó 1956, Petőfi-kör (videó)</a:t>
            </a:r>
          </a:p>
        </p:txBody>
      </p:sp>
      <p:pic>
        <p:nvPicPr>
          <p:cNvPr id="7" name="Filmhirado-1956">
            <a:hlinkClick r:id="" action="ppaction://media"/>
            <a:extLst>
              <a:ext uri="{FF2B5EF4-FFF2-40B4-BE49-F238E27FC236}">
                <a16:creationId xmlns:a16="http://schemas.microsoft.com/office/drawing/2014/main" id="{72D2EAE7-0D3F-83A2-F788-D44630AFF13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4934" y="773401"/>
            <a:ext cx="11682633" cy="5451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742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5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CBED6-39AA-8090-3A25-381902C0A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A7CFCD9-45E7-AFE1-4753-EE9A77514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1416"/>
            <a:ext cx="10515600" cy="727434"/>
          </a:xfrm>
        </p:spPr>
        <p:txBody>
          <a:bodyPr>
            <a:normAutofit/>
          </a:bodyPr>
          <a:lstStyle/>
          <a:p>
            <a:pPr algn="ctr"/>
            <a:r>
              <a:rPr lang="hu-HU" b="1"/>
              <a:t>FORRADALOM - BÖRTÖN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2179C83-A4AC-06EA-CFD8-DF4CF86EEA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487" y="1414732"/>
            <a:ext cx="11153955" cy="4382219"/>
          </a:xfrm>
        </p:spPr>
        <p:txBody>
          <a:bodyPr>
            <a:normAutofit/>
          </a:bodyPr>
          <a:lstStyle/>
          <a:p>
            <a:r>
              <a:rPr lang="hu-HU" sz="3200"/>
              <a:t>1956 novemberében mint az értelmiség forradalmi bizottsá-gának képviselője tartja a kapcsolatot a Nagybudapesti központi munkástanáccsal </a:t>
            </a:r>
          </a:p>
          <a:p>
            <a:r>
              <a:rPr lang="hu-HU" sz="3200"/>
              <a:t>4 év börtönre ítélik.</a:t>
            </a:r>
          </a:p>
          <a:p>
            <a:r>
              <a:rPr lang="hu-HU" sz="3200"/>
              <a:t>2 év letöltött börtönbüntetés után, 1959 májusában szabadul.  </a:t>
            </a:r>
          </a:p>
          <a:p>
            <a:r>
              <a:rPr lang="hu-HU" sz="3200"/>
              <a:t>Elbert Márta 1995-ben, az életútinterjújában megkérdezte tőle, hogy miért nem emigrált (a kor nyelvén „disszidált”) 1957-ben?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sz="3200"/>
              <a:t> a válasz: „Mindenki nem mehetett el</a:t>
            </a:r>
            <a:r>
              <a:rPr lang="hu-HU" sz="2800"/>
              <a:t>.”</a:t>
            </a:r>
            <a:endParaRPr lang="hu-HU" sz="3200"/>
          </a:p>
          <a:p>
            <a:pPr marL="457200" lvl="1" indent="0">
              <a:buNone/>
            </a:pPr>
            <a:endParaRPr lang="hu-HU" sz="2800"/>
          </a:p>
          <a:p>
            <a:pPr lvl="1"/>
            <a:endParaRPr lang="hu-HU" sz="2800"/>
          </a:p>
          <a:p>
            <a:pPr lvl="1"/>
            <a:endParaRPr lang="hu-HU" sz="2800"/>
          </a:p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92AC3931-ED26-C9B9-8F93-1CBF8F0C9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7650-FC71-4DCF-8626-51C55E2CFB22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57450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1E9F7A2-4067-DEC6-183C-5E574B7B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676"/>
            <a:ext cx="10515600" cy="966158"/>
          </a:xfrm>
        </p:spPr>
        <p:txBody>
          <a:bodyPr>
            <a:normAutofit fontScale="90000"/>
          </a:bodyPr>
          <a:lstStyle/>
          <a:p>
            <a:pPr algn="ctr"/>
            <a:r>
              <a:rPr lang="hu-HU"/>
              <a:t>Az 1956-os forradalom munkástanácsairól </a:t>
            </a:r>
            <a:br>
              <a:rPr lang="hu-HU"/>
            </a:br>
            <a:r>
              <a:rPr lang="hu-HU"/>
              <a:t>(videó)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3D376CC6-80EE-7D78-FB61-C9ADFC653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7650-FC71-4DCF-8626-51C55E2CFB22}" type="slidenum">
              <a:rPr lang="hu-HU" smtClean="0"/>
              <a:t>9</a:t>
            </a:fld>
            <a:endParaRPr lang="hu-HU"/>
          </a:p>
        </p:txBody>
      </p:sp>
      <p:pic>
        <p:nvPicPr>
          <p:cNvPr id="5" name="Munkastanacsok">
            <a:hlinkClick r:id="" action="ppaction://media"/>
            <a:extLst>
              <a:ext uri="{FF2B5EF4-FFF2-40B4-BE49-F238E27FC236}">
                <a16:creationId xmlns:a16="http://schemas.microsoft.com/office/drawing/2014/main" id="{40823768-87B5-47B7-4B4F-BD4DEDA7271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05448" y="1029087"/>
            <a:ext cx="7976752" cy="541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118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3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71591-1E08-DB82-D948-CF25E8687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6D69937-0169-4CDB-C94E-721AC2F98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727434"/>
          </a:xfrm>
        </p:spPr>
        <p:txBody>
          <a:bodyPr>
            <a:normAutofit/>
          </a:bodyPr>
          <a:lstStyle/>
          <a:p>
            <a:pPr algn="ctr"/>
            <a:r>
              <a:rPr lang="hu-HU" b="1"/>
              <a:t>KÖNYVTÁROS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5411E83-0A1C-1125-0BA9-42A2525E99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698" y="1518247"/>
            <a:ext cx="11300604" cy="4054417"/>
          </a:xfrm>
        </p:spPr>
        <p:txBody>
          <a:bodyPr>
            <a:normAutofit/>
          </a:bodyPr>
          <a:lstStyle/>
          <a:p>
            <a:r>
              <a:rPr lang="hu-HU" sz="3200"/>
              <a:t>1960-69 könyvtáros az Országos Széchenyi könyvtárban</a:t>
            </a:r>
          </a:p>
          <a:p>
            <a:r>
              <a:rPr lang="hu-HU" sz="3200"/>
              <a:t>Hatalmas társadalomtudományi műveltségére – gondolom én – ezekben az években tett szert</a:t>
            </a:r>
          </a:p>
          <a:p>
            <a:r>
              <a:rPr lang="hu-HU" sz="3200"/>
              <a:t> Max Weber életművének átfogó és értő ismerője.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sz="3200"/>
              <a:t> magyar nyelvű Weber-kötetek: 1967, 1970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sz="3200"/>
              <a:t> nagy előszó a „Gazdaság és társadalom”-hoz 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153CF2E1-9866-7A50-EF75-0121B8B89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7650-FC71-4DCF-8626-51C55E2CFB22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0030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EA824-E3DD-7B07-1BCF-2BA4482D9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34C6645-A810-7D9D-0F4C-6BF0CDA6D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2287" y="136523"/>
            <a:ext cx="5020573" cy="6584951"/>
          </a:xfrm>
          <a:noFill/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hu-HU" sz="5200"/>
              <a:t> </a:t>
            </a:r>
            <a:br>
              <a:rPr lang="hu-HU" sz="5200"/>
            </a:br>
            <a:br>
              <a:rPr lang="hu-HU" sz="5200"/>
            </a:br>
            <a:r>
              <a:rPr lang="hu-HU" sz="5200"/>
              <a:t>M</a:t>
            </a:r>
            <a:r>
              <a:rPr lang="en-US" sz="5200"/>
              <a:t>ax Weber</a:t>
            </a:r>
            <a:br>
              <a:rPr lang="hu-HU" sz="5200"/>
            </a:br>
            <a:br>
              <a:rPr lang="hu-HU" sz="5200"/>
            </a:br>
            <a:br>
              <a:rPr lang="hu-HU" sz="1100"/>
            </a:br>
            <a:r>
              <a:rPr lang="hu-HU" sz="4000" b="1"/>
              <a:t>Kemény István tudomá-nyos szemléletére</a:t>
            </a:r>
            <a:r>
              <a:rPr lang="hu-HU" sz="4000"/>
              <a:t> </a:t>
            </a:r>
            <a:br>
              <a:rPr lang="hu-HU" sz="4000"/>
            </a:br>
            <a:r>
              <a:rPr lang="hu-HU" sz="3200"/>
              <a:t>a legnagyobb hatást Weber tudományos és politikai munkássága gyakorolta</a:t>
            </a:r>
            <a:br>
              <a:rPr lang="hu-HU" sz="3200"/>
            </a:br>
            <a:br>
              <a:rPr lang="hu-HU" sz="3200"/>
            </a:br>
            <a:br>
              <a:rPr lang="hu-HU" sz="3200"/>
            </a:br>
            <a:br>
              <a:rPr lang="hu-HU" sz="3200"/>
            </a:br>
            <a:br>
              <a:rPr lang="hu-HU" sz="3200"/>
            </a:br>
            <a:br>
              <a:rPr lang="hu-HU" sz="3200"/>
            </a:br>
            <a:br>
              <a:rPr lang="hu-HU" sz="3200"/>
            </a:br>
            <a:r>
              <a:rPr lang="hu-HU" sz="3200"/>
              <a:t>(Szabari V., Karády V. előadásai)</a:t>
            </a:r>
            <a:endParaRPr lang="en-US" sz="320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31DB9B96-6BB0-2F86-01C8-ED431279AD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" b="26448"/>
          <a:stretch>
            <a:fillRect/>
          </a:stretch>
        </p:blipFill>
        <p:spPr>
          <a:xfrm>
            <a:off x="145406" y="79145"/>
            <a:ext cx="6772979" cy="664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286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A79A46E-040C-29C7-E5F9-5BA021139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581" y="136525"/>
            <a:ext cx="11240219" cy="691611"/>
          </a:xfrm>
        </p:spPr>
        <p:txBody>
          <a:bodyPr>
            <a:normAutofit fontScale="90000"/>
          </a:bodyPr>
          <a:lstStyle/>
          <a:p>
            <a:pPr algn="ctr"/>
            <a:r>
              <a:rPr lang="hu-HU"/>
              <a:t>Az első nagy empirikus kutatás (1962-1966)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2AC3A5D-F5B4-BF3C-FF24-CC4420CBF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347" y="1434142"/>
            <a:ext cx="11398370" cy="4009126"/>
          </a:xfrm>
        </p:spPr>
        <p:txBody>
          <a:bodyPr>
            <a:normAutofit/>
          </a:bodyPr>
          <a:lstStyle/>
          <a:p>
            <a:r>
              <a:rPr lang="hu-HU" sz="3200"/>
              <a:t>1962-63: KSH, társadalmi rétegződés és mobilitás Magyarországon</a:t>
            </a:r>
          </a:p>
          <a:p>
            <a:r>
              <a:rPr lang="hu-HU" sz="3200"/>
              <a:t>Közös munka: Ferge Zsuzsával és Láng Évával</a:t>
            </a:r>
          </a:p>
          <a:p>
            <a:r>
              <a:rPr lang="hu-HU" sz="3200"/>
              <a:t>Részletes összefoglaló tanulmány: 1966 KSH-kiadvány</a:t>
            </a:r>
          </a:p>
          <a:p>
            <a:r>
              <a:rPr lang="hu-HU" sz="3200"/>
              <a:t>Ebből kinövő kutatások / tanulmányok: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sz="3100"/>
              <a:t> 1967: A mobilitás társadalmi összefüggései  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sz="3100"/>
              <a:t> 1969-70: szegénységkutatás</a:t>
            </a:r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60AEA8DC-1FA1-C100-39B9-BAA9B3B02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7650-FC71-4DCF-8626-51C55E2CFB22}" type="slidenum">
              <a:rPr lang="hu-HU" smtClean="0"/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34533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31887-3A74-B1A3-8E59-78A5B65A3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6570D5C2-15FF-FF92-2A74-7FD85597F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7650-FC71-4DCF-8626-51C55E2CFB22}" type="slidenum">
              <a:rPr lang="hu-HU" smtClean="0"/>
              <a:t>13</a:t>
            </a:fld>
            <a:endParaRPr lang="hu-HU"/>
          </a:p>
        </p:txBody>
      </p:sp>
      <p:sp>
        <p:nvSpPr>
          <p:cNvPr id="8" name="Cím 7">
            <a:extLst>
              <a:ext uri="{FF2B5EF4-FFF2-40B4-BE49-F238E27FC236}">
                <a16:creationId xmlns:a16="http://schemas.microsoft.com/office/drawing/2014/main" id="{EFA1661A-CC9A-E668-6066-E049F3DF5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91" y="136525"/>
            <a:ext cx="11861320" cy="609085"/>
          </a:xfrm>
        </p:spPr>
        <p:txBody>
          <a:bodyPr>
            <a:normAutofit fontScale="90000"/>
          </a:bodyPr>
          <a:lstStyle/>
          <a:p>
            <a:pPr algn="ctr"/>
            <a:r>
              <a:rPr lang="hu-HU"/>
              <a:t>HÉT TERMÉKENY ESZTENDŐ, 1969-1976 (</a:t>
            </a:r>
            <a:r>
              <a:rPr lang="hu-HU" sz="3600"/>
              <a:t>Havas G. előadása</a:t>
            </a:r>
            <a:r>
              <a:rPr lang="hu-HU"/>
              <a:t>)</a:t>
            </a:r>
          </a:p>
        </p:txBody>
      </p:sp>
      <p:graphicFrame>
        <p:nvGraphicFramePr>
          <p:cNvPr id="7" name="Táblázat 6">
            <a:extLst>
              <a:ext uri="{FF2B5EF4-FFF2-40B4-BE49-F238E27FC236}">
                <a16:creationId xmlns:a16="http://schemas.microsoft.com/office/drawing/2014/main" id="{B01B54D4-BE7B-D91F-03D5-8D6C61854E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954487"/>
              </p:ext>
            </p:extLst>
          </p:nvPr>
        </p:nvGraphicFramePr>
        <p:xfrm>
          <a:off x="562155" y="869315"/>
          <a:ext cx="11221528" cy="585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9294">
                  <a:extLst>
                    <a:ext uri="{9D8B030D-6E8A-4147-A177-3AD203B41FA5}">
                      <a16:colId xmlns:a16="http://schemas.microsoft.com/office/drawing/2014/main" val="2524669995"/>
                    </a:ext>
                  </a:extLst>
                </a:gridCol>
                <a:gridCol w="6195185">
                  <a:extLst>
                    <a:ext uri="{9D8B030D-6E8A-4147-A177-3AD203B41FA5}">
                      <a16:colId xmlns:a16="http://schemas.microsoft.com/office/drawing/2014/main" val="2250176414"/>
                    </a:ext>
                  </a:extLst>
                </a:gridCol>
                <a:gridCol w="3347049">
                  <a:extLst>
                    <a:ext uri="{9D8B030D-6E8A-4147-A177-3AD203B41FA5}">
                      <a16:colId xmlns:a16="http://schemas.microsoft.com/office/drawing/2014/main" val="3543678711"/>
                    </a:ext>
                  </a:extLst>
                </a:gridCol>
              </a:tblGrid>
              <a:tr h="868893">
                <a:tc>
                  <a:txBody>
                    <a:bodyPr/>
                    <a:lstStyle/>
                    <a:p>
                      <a:r>
                        <a:rPr lang="hu-HU" sz="2600" b="0">
                          <a:solidFill>
                            <a:schemeClr val="tx1"/>
                          </a:solidFill>
                        </a:rPr>
                        <a:t>1969/72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2600" b="0">
                          <a:solidFill>
                            <a:schemeClr val="tx1"/>
                          </a:solidFill>
                        </a:rPr>
                        <a:t>Kutatás a magyarországi szegény népességről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2400" b="0">
                          <a:solidFill>
                            <a:schemeClr val="tx1"/>
                          </a:solidFill>
                        </a:rPr>
                        <a:t>KSH survey: 1969</a:t>
                      </a:r>
                      <a:endParaRPr lang="hu-HU" sz="2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305577"/>
                  </a:ext>
                </a:extLst>
              </a:tr>
              <a:tr h="479389">
                <a:tc>
                  <a:txBody>
                    <a:bodyPr/>
                    <a:lstStyle/>
                    <a:p>
                      <a:r>
                        <a:rPr lang="hu-HU" sz="2600"/>
                        <a:t>1969/70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2600"/>
                        <a:t>Kutatás a gazdasági vezetőkről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2400"/>
                        <a:t>interjúk</a:t>
                      </a:r>
                      <a:endParaRPr lang="hu-HU" sz="2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1501103"/>
                  </a:ext>
                </a:extLst>
              </a:tr>
              <a:tr h="868893">
                <a:tc>
                  <a:txBody>
                    <a:bodyPr/>
                    <a:lstStyle/>
                    <a:p>
                      <a:r>
                        <a:rPr lang="hu-HU" sz="2600"/>
                        <a:t>1970/71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2600"/>
                        <a:t>A Csepel Vas- és fémművek munkásai; </a:t>
                      </a:r>
                    </a:p>
                    <a:p>
                      <a:r>
                        <a:rPr lang="hu-HU" sz="2600"/>
                        <a:t>Pest megyei munkásai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2400"/>
                        <a:t>két survey: 1970 +</a:t>
                      </a:r>
                    </a:p>
                    <a:p>
                      <a:r>
                        <a:rPr lang="hu-HU" sz="2400"/>
                        <a:t>interjúk</a:t>
                      </a:r>
                      <a:endParaRPr lang="hu-HU" sz="2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5109749"/>
                  </a:ext>
                </a:extLst>
              </a:tr>
              <a:tr h="808969">
                <a:tc>
                  <a:txBody>
                    <a:bodyPr/>
                    <a:lstStyle/>
                    <a:p>
                      <a:r>
                        <a:rPr lang="hu-HU" sz="2600"/>
                        <a:t>1970/71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2600"/>
                        <a:t>Kutatás a magyarországi cigány népességről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2400"/>
                        <a:t>survey + csaknem 250 interjú és esettanulmány</a:t>
                      </a:r>
                      <a:endParaRPr lang="hu-HU" sz="2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6194262"/>
                  </a:ext>
                </a:extLst>
              </a:tr>
              <a:tr h="479389">
                <a:tc>
                  <a:txBody>
                    <a:bodyPr/>
                    <a:lstStyle/>
                    <a:p>
                      <a:r>
                        <a:rPr lang="hu-HU" sz="2600"/>
                        <a:t>1972/73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2600"/>
                        <a:t>Kutatás a magyarországi munkásokról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2400"/>
                        <a:t>interjúk</a:t>
                      </a:r>
                      <a:endParaRPr lang="hu-HU" sz="2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975998"/>
                  </a:ext>
                </a:extLst>
              </a:tr>
              <a:tr h="479389">
                <a:tc gridSpan="3">
                  <a:txBody>
                    <a:bodyPr/>
                    <a:lstStyle/>
                    <a:p>
                      <a:pPr algn="ctr"/>
                      <a:r>
                        <a:rPr lang="hu-HU" sz="2600"/>
                        <a:t>1975-76: kutatások adminisztratív leállítása, publikációs tilalom, de filmek még…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247087"/>
                  </a:ext>
                </a:extLst>
              </a:tr>
              <a:tr h="479389">
                <a:tc>
                  <a:txBody>
                    <a:bodyPr/>
                    <a:lstStyle/>
                    <a:p>
                      <a:r>
                        <a:rPr lang="hu-HU" sz="2600"/>
                        <a:t>1971/72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2600"/>
                        <a:t>Schiffer Pál: Mit csinálnak a cigánygyerekek?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2400"/>
                        <a:t>szakértő (dokufilm)</a:t>
                      </a:r>
                      <a:endParaRPr lang="hu-HU" sz="2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8897968"/>
                  </a:ext>
                </a:extLst>
              </a:tr>
              <a:tr h="479389">
                <a:tc>
                  <a:txBody>
                    <a:bodyPr/>
                    <a:lstStyle/>
                    <a:p>
                      <a:r>
                        <a:rPr lang="hu-HU" sz="2600"/>
                        <a:t>1973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600"/>
                        <a:t>Schiffer Pál: Faluszéli házak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/>
                        <a:t>szakértő (dokufilm)</a:t>
                      </a:r>
                      <a:endParaRPr lang="hu-HU" sz="2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0576807"/>
                  </a:ext>
                </a:extLst>
              </a:tr>
              <a:tr h="808969">
                <a:tc>
                  <a:txBody>
                    <a:bodyPr/>
                    <a:lstStyle/>
                    <a:p>
                      <a:r>
                        <a:rPr lang="hu-HU" sz="2600"/>
                        <a:t>1976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2600"/>
                        <a:t>Schiffer Pál: Cséplő Gyuri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2400"/>
                        <a:t>szakértő és forgatókönyv-író (játékfilm)</a:t>
                      </a:r>
                      <a:endParaRPr lang="hu-HU" sz="2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1863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03957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0A802E3-B0AC-1AA7-DFAB-E4D99CDF7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6978"/>
            <a:ext cx="11585275" cy="898644"/>
          </a:xfrm>
        </p:spPr>
        <p:txBody>
          <a:bodyPr>
            <a:normAutofit/>
          </a:bodyPr>
          <a:lstStyle/>
          <a:p>
            <a:pPr algn="ctr"/>
            <a:r>
              <a:rPr lang="hu-HU"/>
              <a:t>1969-1976: megjelent (megjelent?) művek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C33A7FE-6C19-0670-01DB-EC33219E56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748" y="1434501"/>
            <a:ext cx="11464504" cy="5206521"/>
          </a:xfrm>
        </p:spPr>
        <p:txBody>
          <a:bodyPr>
            <a:noAutofit/>
          </a:bodyPr>
          <a:lstStyle/>
          <a:p>
            <a:r>
              <a:rPr lang="hu-HU" sz="3000"/>
              <a:t>1970: Gazdasági vezetők (társzerző: Solt Ottilia), KSH Gazdaságkutató Int., </a:t>
            </a:r>
            <a:r>
              <a:rPr lang="hu-HU" sz="3000" i="1"/>
              <a:t>40, számozott példány </a:t>
            </a:r>
          </a:p>
          <a:p>
            <a:r>
              <a:rPr lang="hu-HU" sz="3000"/>
              <a:t>1971: A Csepel Vas- és Fémművek munkásai &amp; Pest megye munkásai (társszerző: Kozák Gyula), MSZMP KB Társtud. Intézet, </a:t>
            </a:r>
            <a:r>
              <a:rPr lang="hu-HU" sz="3000" i="1"/>
              <a:t>belső kiadvány</a:t>
            </a:r>
            <a:endParaRPr lang="hu-HU" sz="3000"/>
          </a:p>
          <a:p>
            <a:r>
              <a:rPr lang="hu-HU" sz="3000"/>
              <a:t>1972: A magyar munkásosztályról. Szociológia 1972/1</a:t>
            </a:r>
          </a:p>
          <a:p>
            <a:r>
              <a:rPr lang="hu-HU" sz="3000"/>
              <a:t>1974: A magyarország cigány lakosság. Valóság 1974/1</a:t>
            </a:r>
          </a:p>
          <a:p>
            <a:r>
              <a:rPr lang="hu-HU" sz="3000"/>
              <a:t>1975: A budapesti cigányokról. Budapest 1975/5</a:t>
            </a:r>
          </a:p>
          <a:p>
            <a:r>
              <a:rPr lang="hu-HU" sz="3000"/>
              <a:t>1976: Kemény I. (szerk), Beszámoló a magyarországi cigányok helyzetével foglalkozó 1971-ben végzett kutatásról. MTA Szoc. Int. </a:t>
            </a:r>
            <a:r>
              <a:rPr lang="hu-HU" sz="3000" i="1"/>
              <a:t>sokszorosított kiadványa</a:t>
            </a:r>
            <a:r>
              <a:rPr lang="hu-HU" sz="3000"/>
              <a:t> (Kemény, Rupp, Csalog, Havas írásai + táblamellékletek)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596B2487-DB9A-2ED4-C32E-5018454FE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7650-FC71-4DCF-8626-51C55E2CFB22}" type="slidenum">
              <a:rPr lang="hu-HU" smtClean="0"/>
              <a:t>14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32622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786B9-4903-88AF-D67D-C90074579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93A9605-CE22-0255-7BC2-7D148EDDF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977" y="126851"/>
            <a:ext cx="11585275" cy="839307"/>
          </a:xfrm>
        </p:spPr>
        <p:txBody>
          <a:bodyPr>
            <a:normAutofit fontScale="90000"/>
          </a:bodyPr>
          <a:lstStyle/>
          <a:p>
            <a:pPr algn="ctr"/>
            <a:r>
              <a:rPr lang="hu-HU"/>
              <a:t>1969-1976: kéziratban maradt és meg nem írt művek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AE21592-385E-FCA9-BCEC-D680E7373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2309" y="1292617"/>
            <a:ext cx="11585275" cy="5168568"/>
          </a:xfrm>
        </p:spPr>
        <p:txBody>
          <a:bodyPr>
            <a:normAutofit/>
          </a:bodyPr>
          <a:lstStyle/>
          <a:p>
            <a:r>
              <a:rPr lang="hu-HU" sz="3200"/>
              <a:t>1970: A szegénységről. Előadás az MTA-án (1992-ben megjelent)</a:t>
            </a:r>
          </a:p>
          <a:p>
            <a:r>
              <a:rPr lang="hu-HU" sz="3200"/>
              <a:t>1972: Az alacsony jövedelmű népesség életkörülményei Magyaror-szágon (soha sem jelent meg)</a:t>
            </a:r>
          </a:p>
          <a:p>
            <a:r>
              <a:rPr lang="hu-HU" sz="3200"/>
              <a:t>1973: A magyar munkásság (a teljes kézirat soha nem jelent meg)</a:t>
            </a:r>
          </a:p>
          <a:p>
            <a:r>
              <a:rPr lang="hu-HU" sz="3200"/>
              <a:t>Az 1971. évi cigánykutatás hatalmas, meg nem írt anyaga: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sz="3200"/>
              <a:t> az 1976. évi jelentés anyaga online igen, könyvként azóta sem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sz="3200"/>
              <a:t> 237 interjú és tereptanulmány: Blinken OSA Archivum &amp; TK Szoc. Int. Dokumentációs Kp.-jában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sz="3200"/>
              <a:t> háztartási-egyéni szintű adatfile: KRTK Adatbankjában</a:t>
            </a:r>
          </a:p>
          <a:p>
            <a:endParaRPr lang="hu-HU" sz="3000"/>
          </a:p>
          <a:p>
            <a:endParaRPr lang="hu-HU"/>
          </a:p>
          <a:p>
            <a:pPr marL="0" indent="0">
              <a:buNone/>
            </a:pPr>
            <a:endParaRPr lang="hu-HU"/>
          </a:p>
          <a:p>
            <a:endParaRPr lang="hu-HU"/>
          </a:p>
          <a:p>
            <a:pPr marL="0" indent="0">
              <a:buNone/>
            </a:pPr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91311D72-1213-6BF9-1D95-3DC372059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7650-FC71-4DCF-8626-51C55E2CFB22}" type="slidenum">
              <a:rPr lang="hu-HU" smtClean="0"/>
              <a:t>15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127913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4A71E7-BFE3-6977-2A2A-9457BE5D0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7D9D36D6-2AC5-46A1-A849-4C82D5264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E83D6FF1-B9D1-86CA-598D-436432755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4955" y="552182"/>
            <a:ext cx="5998840" cy="3343135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/>
              <a:t>1969-1976: Schiffer Pál és Kemény István  közös filmjei </a:t>
            </a:r>
            <a:br>
              <a:rPr lang="en-US" sz="4000"/>
            </a:br>
            <a:r>
              <a:rPr lang="en-US" sz="4000"/>
              <a:t>szerencsére megmaradtak </a:t>
            </a:r>
            <a:br>
              <a:rPr lang="en-US" sz="4000"/>
            </a:br>
            <a:r>
              <a:rPr lang="en-US" sz="4000"/>
              <a:t>(NFI Archivum)</a:t>
            </a:r>
          </a:p>
        </p:txBody>
      </p:sp>
      <p:pic>
        <p:nvPicPr>
          <p:cNvPr id="7" name="Kép 6" descr="A képen Emberi arc, személy, ruházat, portré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F44C65C6-8CAA-2A25-253B-21497E5210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764"/>
          <a:stretch>
            <a:fillRect/>
          </a:stretch>
        </p:blipFill>
        <p:spPr bwMode="auto">
          <a:xfrm>
            <a:off x="20" y="10"/>
            <a:ext cx="4992985" cy="6857990"/>
          </a:xfrm>
          <a:prstGeom prst="rect">
            <a:avLst/>
          </a:prstGeom>
          <a:noFill/>
        </p:spPr>
      </p:pic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57A0090F-6CF8-4585-9719-93EFA63F5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93124" y="6356350"/>
            <a:ext cx="116067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A0FB7650-FC71-4DCF-8626-51C55E2CFB2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16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27239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765997-1F9D-C9D3-54DC-7F90CA88D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CD9C319-51C4-4B3F-AEB3-47BB3616F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47585D5-ED36-32ED-03D0-D239BE4EC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1933" y="365125"/>
            <a:ext cx="3952071" cy="553031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Mit csinálnak a cigánygyerekek? </a:t>
            </a:r>
            <a:br>
              <a:rPr lang="en-US"/>
            </a:br>
            <a:r>
              <a:rPr lang="en-US"/>
              <a:t>(1971/72)</a:t>
            </a:r>
          </a:p>
        </p:txBody>
      </p:sp>
      <p:pic>
        <p:nvPicPr>
          <p:cNvPr id="5" name="Kép 4" descr="A képen ruházat, Emberi arc, személy, mosoly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29AA028A-9978-2F68-33EA-3B675476DE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2" r="36457"/>
          <a:stretch>
            <a:fillRect/>
          </a:stretch>
        </p:blipFill>
        <p:spPr bwMode="auto">
          <a:xfrm>
            <a:off x="20" y="10"/>
            <a:ext cx="7188573" cy="6857990"/>
          </a:xfrm>
          <a:prstGeom prst="rect">
            <a:avLst/>
          </a:prstGeom>
          <a:noFill/>
        </p:spPr>
      </p:pic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89250CCF-F1B3-52B5-9041-998A18ED1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2332" y="6356350"/>
            <a:ext cx="721468" cy="365125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Aft>
                <a:spcPts val="600"/>
              </a:spcAft>
            </a:pPr>
            <a:fld id="{A0FB7650-FC71-4DCF-8626-51C55E2CFB22}" type="slidenum">
              <a:rPr lang="en-US" smtClean="0"/>
              <a:pPr defTabSz="457200">
                <a:spcAft>
                  <a:spcPts val="600"/>
                </a:spcAft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910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93B100-7DAA-0C3D-00CD-3FAA5EB45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CD9C319-51C4-4B3F-AEB3-47BB3616F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AC057F46-FEB7-E60C-D389-B9F910FFB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1933" y="365125"/>
            <a:ext cx="3952071" cy="553031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200"/>
              <a:t>Faluszéli házak</a:t>
            </a:r>
            <a:br>
              <a:rPr lang="en-US" sz="5200"/>
            </a:br>
            <a:r>
              <a:rPr lang="en-US" sz="5200"/>
              <a:t>(1973)</a:t>
            </a:r>
          </a:p>
        </p:txBody>
      </p:sp>
      <p:pic>
        <p:nvPicPr>
          <p:cNvPr id="3" name="Kép 2" descr="A képen Emberi arc, kültéri, személy, ég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FF0CAE68-D7F1-6B7F-2F72-17E1E188A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081"/>
          <a:stretch>
            <a:fillRect/>
          </a:stretch>
        </p:blipFill>
        <p:spPr bwMode="auto">
          <a:xfrm>
            <a:off x="20" y="10"/>
            <a:ext cx="7188573" cy="6857990"/>
          </a:xfrm>
          <a:prstGeom prst="rect">
            <a:avLst/>
          </a:prstGeom>
          <a:noFill/>
        </p:spPr>
      </p:pic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86BEB45F-72BD-329F-C336-766888E1A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2332" y="6356350"/>
            <a:ext cx="721468" cy="365125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Aft>
                <a:spcPts val="600"/>
              </a:spcAft>
            </a:pPr>
            <a:fld id="{A0FB7650-FC71-4DCF-8626-51C55E2CFB22}" type="slidenum">
              <a:rPr lang="en-US" smtClean="0"/>
              <a:pPr defTabSz="457200">
                <a:spcAft>
                  <a:spcPts val="600"/>
                </a:spcAft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367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35C5D-6D9B-953C-3F5B-BB2D539B1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21B3AEB-8013-557F-DFA7-06CE7A0ED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28" y="99426"/>
            <a:ext cx="11395496" cy="570524"/>
          </a:xfrm>
        </p:spPr>
        <p:txBody>
          <a:bodyPr>
            <a:normAutofit fontScale="90000"/>
          </a:bodyPr>
          <a:lstStyle/>
          <a:p>
            <a:pPr algn="ctr"/>
            <a:r>
              <a:rPr lang="hu-HU"/>
              <a:t>Cséplő Gyuri: Fotózkodás a stábbal, szereplőkkel (1977)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3261BD0B-92D4-D00D-AFA6-284609CAB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7650-FC71-4DCF-8626-51C55E2CFB22}" type="slidenum">
              <a:rPr lang="hu-HU" smtClean="0"/>
              <a:t>19</a:t>
            </a:fld>
            <a:endParaRPr lang="hu-HU"/>
          </a:p>
        </p:txBody>
      </p:sp>
      <p:pic>
        <p:nvPicPr>
          <p:cNvPr id="5" name="Kép 4" descr="A képen ruházat, Emberi arc, ember, személy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2561C207-0E89-3E2B-ABEC-05C99B1517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153" y="699036"/>
            <a:ext cx="8479693" cy="611207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Egyenes összekötő nyíllal 6">
            <a:extLst>
              <a:ext uri="{FF2B5EF4-FFF2-40B4-BE49-F238E27FC236}">
                <a16:creationId xmlns:a16="http://schemas.microsoft.com/office/drawing/2014/main" id="{D177E1C7-7B26-BE0D-F33C-491CF98E0E2C}"/>
              </a:ext>
            </a:extLst>
          </p:cNvPr>
          <p:cNvCxnSpPr/>
          <p:nvPr/>
        </p:nvCxnSpPr>
        <p:spPr>
          <a:xfrm flipH="1">
            <a:off x="8151446" y="640863"/>
            <a:ext cx="2766646" cy="71901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43090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1E16D-BA82-F4C3-BBF6-B8A4077FE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D6657BD-0B67-DFC1-BE99-D2A086904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169"/>
            <a:ext cx="10515600" cy="697618"/>
          </a:xfrm>
        </p:spPr>
        <p:txBody>
          <a:bodyPr>
            <a:normAutofit/>
          </a:bodyPr>
          <a:lstStyle/>
          <a:p>
            <a:pPr algn="ctr"/>
            <a:r>
              <a:rPr lang="hu-HU"/>
              <a:t>Párizsi évek: 1977-1990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FA3661F-36D9-EC1F-792F-DF5770F6C6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069" y="922283"/>
            <a:ext cx="11330152" cy="5625662"/>
          </a:xfrm>
        </p:spPr>
        <p:txBody>
          <a:bodyPr>
            <a:normAutofit/>
          </a:bodyPr>
          <a:lstStyle/>
          <a:p>
            <a:r>
              <a:rPr lang="hu-HU" sz="3000"/>
              <a:t>1978-tól a Maison des Science de l’Homme, majd 1983-tól az EHESS kutató munkatársa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sz="3000"/>
              <a:t> </a:t>
            </a:r>
            <a:r>
              <a:rPr lang="hu-HU" sz="2800"/>
              <a:t>Álláshoz jutásában segítségére volt Raymond Aron, akinek Karády Viktor mutatta be.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sz="2800"/>
              <a:t> Életének újraindításában Kende Péter és Karády Viktor, a CNRS szociológusai segítették. Karády Viktor intézeti dolgozószobáját osztotta meg Keménnyel: 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hu-HU" sz="2800"/>
              <a:t> közös kutatás Karádyval zsidóság szerepéről az 1945 előtti magyar társadalomban. Megjelent az Actes de la Recherches en Sciences  Sociales-ban (I. 1978, II. 1980)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hu-HU" sz="2800"/>
              <a:t> 2024-ban magyarul:  Zsidóság a magyar nemzetépítésben a Numerus Clausus előtt és azután. Múlt és jövő kiadó. Egyik főműve.</a:t>
            </a:r>
          </a:p>
          <a:p>
            <a:endParaRPr lang="hu-HU"/>
          </a:p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8BEAC78B-B0C8-B9DA-B725-24264A1F6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7650-FC71-4DCF-8626-51C55E2CFB22}" type="slidenum">
              <a:rPr lang="hu-HU" smtClean="0"/>
              <a:t>20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670548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57DB2F-311D-15DB-1AA9-B193BB320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314B3B7-2918-0A48-7B98-A665719CB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661" y="213540"/>
            <a:ext cx="10515600" cy="697618"/>
          </a:xfrm>
        </p:spPr>
        <p:txBody>
          <a:bodyPr>
            <a:normAutofit fontScale="90000"/>
          </a:bodyPr>
          <a:lstStyle/>
          <a:p>
            <a:pPr algn="ctr"/>
            <a:r>
              <a:rPr lang="hu-HU"/>
              <a:t>Párizsi évek (1977-1990): tudomány és politika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3AF3A7D-1305-4A25-A7EC-1277BD6BC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452" y="1067930"/>
            <a:ext cx="11542143" cy="5790069"/>
          </a:xfrm>
        </p:spPr>
        <p:txBody>
          <a:bodyPr>
            <a:normAutofit/>
          </a:bodyPr>
          <a:lstStyle/>
          <a:p>
            <a:r>
              <a:rPr lang="hu-HU" sz="3200"/>
              <a:t>1978-tól: Bibó István összegyűjtött művei, 4 kötet: 1980, 81, 82, 83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sz="3200"/>
              <a:t> Bibóval közösen megtervezve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sz="3200"/>
              <a:t> Sárközi Mátyással és Szabó Zoltánnal</a:t>
            </a:r>
          </a:p>
          <a:p>
            <a:r>
              <a:rPr lang="hu-HU" sz="3200"/>
              <a:t>1985: Ouvriers hongrois (a kéziratos mű) részleges megjelentetése</a:t>
            </a:r>
          </a:p>
          <a:p>
            <a:r>
              <a:rPr lang="hu-HU" sz="3200"/>
              <a:t>1980-90: Magyar Füzetek szerkesztője (Fejtő F., Szabó Z., Kende P. … etc) 1986: Magyar munkástanácsok; 1988: Mlynar: Prága 1968 ….</a:t>
            </a:r>
          </a:p>
          <a:p>
            <a:r>
              <a:rPr lang="hu-HU" sz="3200"/>
              <a:t>1980-90: Szabad Európa Rádió külső munkatársa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sz="3200"/>
              <a:t> Beszámolóit több tízezren hallgatják Magyarországon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sz="3200"/>
              <a:t> A hazai ellenzéki sajtó rendszeres ismertetése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sz="3200"/>
              <a:t> 2010: „… és a 49 méteres rövidhullámon” címmel, Osiris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5DD373D3-2CCD-47D0-B21A-DEC5D05C2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7650-FC71-4DCF-8626-51C55E2CFB22}" type="slidenum">
              <a:rPr lang="hu-HU" smtClean="0"/>
              <a:t>21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605652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B4AB2F88-FBB2-DE12-A7BA-421C221AB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7650-FC71-4DCF-8626-51C55E2CFB22}" type="slidenum">
              <a:rPr lang="hu-HU" smtClean="0"/>
              <a:t>22</a:t>
            </a:fld>
            <a:endParaRPr lang="hu-HU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1E5E7E8B-1B42-C9C0-D02A-C94551CE1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2372" y="283778"/>
            <a:ext cx="8254125" cy="6190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6332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2D174-C71A-EAF6-6344-B04CBA3AC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AC6B01BB-B123-7795-EE77-04BEFC20D2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649" y="226923"/>
            <a:ext cx="11688793" cy="5637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3200"/>
              <a:t>Válasz Elbert Márta kérdésére: Milyen volt az élete Párizsban? (videó) </a:t>
            </a:r>
            <a:endParaRPr lang="hu-HU" sz="220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68CE89C0-A8CC-91C9-759E-3DCB2875D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39400" y="6356350"/>
            <a:ext cx="914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0FB7650-FC71-4DCF-8626-51C55E2CFB22}" type="slidenum">
              <a:rPr lang="hu-HU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23</a:t>
            </a:fld>
            <a:endParaRPr lang="hu-HU">
              <a:solidFill>
                <a:srgbClr val="FFFFFF"/>
              </a:solidFill>
            </a:endParaRPr>
          </a:p>
        </p:txBody>
      </p:sp>
      <p:pic>
        <p:nvPicPr>
          <p:cNvPr id="2" name="1995-Parizs">
            <a:hlinkClick r:id="" action="ppaction://media"/>
            <a:extLst>
              <a:ext uri="{FF2B5EF4-FFF2-40B4-BE49-F238E27FC236}">
                <a16:creationId xmlns:a16="http://schemas.microsoft.com/office/drawing/2014/main" id="{341D0703-CBE2-368C-5F44-A3CAAD6C4C5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33017" y="908507"/>
            <a:ext cx="7429367" cy="5552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317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2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D5D72-A6D0-5BB6-9D1E-4A57EBB6D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C00F50A-0472-812D-BA71-2012FAF3F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311" y="2794958"/>
            <a:ext cx="4368602" cy="1031380"/>
          </a:xfrm>
        </p:spPr>
        <p:txBody>
          <a:bodyPr anchor="b">
            <a:normAutofit fontScale="90000"/>
          </a:bodyPr>
          <a:lstStyle/>
          <a:p>
            <a:r>
              <a:rPr lang="hu-HU" sz="7000"/>
              <a:t>    Párizsban</a:t>
            </a:r>
          </a:p>
        </p:txBody>
      </p:sp>
      <p:pic>
        <p:nvPicPr>
          <p:cNvPr id="5" name="Kép 4" descr="A képen könyvszekrény, Emberi arc, fedett pályás, személy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1458AD1B-2D3C-E968-00E3-393E191430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892" r="17642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BBF71C92-61A6-0973-86BB-793823D5D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39400" y="6356350"/>
            <a:ext cx="914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0FB7650-FC71-4DCF-8626-51C55E2CFB22}" type="slidenum">
              <a:rPr lang="hu-HU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24</a:t>
            </a:fld>
            <a:endParaRPr lang="hu-H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023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CE26D9-6FB2-1AF5-6E36-3399F6850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02B8F92-5175-A733-55FB-559D4E4D2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1933" y="365125"/>
            <a:ext cx="3952071" cy="553031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200"/>
              <a:t>Párizs: feleségével, Passuth Krisztinával</a:t>
            </a:r>
            <a:br>
              <a:rPr lang="hu-HU" sz="5200"/>
            </a:br>
            <a:endParaRPr lang="en-US" sz="5200"/>
          </a:p>
        </p:txBody>
      </p:sp>
      <p:pic>
        <p:nvPicPr>
          <p:cNvPr id="5" name="Kép 4" descr="A képen ruházat, személy, fa, kültéri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7F4C559E-6DAD-16A9-53C8-A255C4CB4A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1645" b="-2"/>
          <a:stretch>
            <a:fillRect/>
          </a:stretch>
        </p:blipFill>
        <p:spPr>
          <a:xfrm>
            <a:off x="20" y="10"/>
            <a:ext cx="7188573" cy="6857990"/>
          </a:xfrm>
          <a:prstGeom prst="rect">
            <a:avLst/>
          </a:prstGeom>
        </p:spPr>
      </p:pic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F6B952F7-3DA2-6879-14B6-526941B1D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2332" y="6356350"/>
            <a:ext cx="721468" cy="365125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Aft>
                <a:spcPts val="600"/>
              </a:spcAft>
            </a:pPr>
            <a:fld id="{A0FB7650-FC71-4DCF-8626-51C55E2CFB22}" type="slidenum">
              <a:rPr lang="en-US" smtClean="0"/>
              <a:pPr defTabSz="457200">
                <a:spcAft>
                  <a:spcPts val="600"/>
                </a:spcAft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1955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41600D4-C3BF-4492-4FAF-D91E00624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287" y="40137"/>
            <a:ext cx="10515600" cy="661418"/>
          </a:xfrm>
        </p:spPr>
        <p:txBody>
          <a:bodyPr>
            <a:normAutofit fontScale="90000"/>
          </a:bodyPr>
          <a:lstStyle/>
          <a:p>
            <a:pPr algn="ctr"/>
            <a:r>
              <a:rPr lang="hu-HU"/>
              <a:t>1990-2008: újra itthon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062C72A-DDB5-7136-28BB-C10C4BA2F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804" y="1351531"/>
            <a:ext cx="11844068" cy="4755971"/>
          </a:xfrm>
        </p:spPr>
        <p:txBody>
          <a:bodyPr>
            <a:noAutofit/>
          </a:bodyPr>
          <a:lstStyle/>
          <a:p>
            <a:r>
              <a:rPr lang="hu-HU" sz="3200"/>
              <a:t>1990-2004: az MTA Szociológiai Intézetének kutatója</a:t>
            </a:r>
          </a:p>
          <a:p>
            <a:r>
              <a:rPr lang="hu-HU" sz="3200"/>
              <a:t>1992-1995: az MTA Szociológiai Intézetének igazgatója </a:t>
            </a:r>
          </a:p>
          <a:p>
            <a:r>
              <a:rPr lang="hu-HU" sz="3200"/>
              <a:t>1992: a Magyar Szociológiai Társaság elnöke</a:t>
            </a:r>
          </a:p>
          <a:p>
            <a:r>
              <a:rPr lang="hu-HU" sz="3200"/>
              <a:t>1993, 2003: a 2. és a 3. országosan reprezentatív romafelmérések</a:t>
            </a:r>
          </a:p>
          <a:p>
            <a:r>
              <a:rPr lang="hu-HU" sz="3200"/>
              <a:t>1999: a cigány gyerekek iskolai szegregációja kutatás (Havas + Liskó I)</a:t>
            </a:r>
          </a:p>
          <a:p>
            <a:r>
              <a:rPr lang="hu-HU" sz="3200"/>
              <a:t>2000: Kemény (szerk.): A romák/cigányok és a láthatatlan gazdaság. </a:t>
            </a:r>
          </a:p>
          <a:p>
            <a:r>
              <a:rPr lang="hu-HU" sz="3200"/>
              <a:t>2004: Kemény,Janky,Lengyel G: A magyarországi cigányság,</a:t>
            </a:r>
            <a:r>
              <a:rPr lang="hu-HU"/>
              <a:t>1971-2003 </a:t>
            </a:r>
          </a:p>
          <a:p>
            <a:r>
              <a:rPr lang="hu-HU" sz="3200"/>
              <a:t>2005: Kemény (ed): Roma in Hungary. Columbia Univ. Press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B0E9CD3B-25BB-FD70-25FF-8DF7DD485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7650-FC71-4DCF-8626-51C55E2CFB22}" type="slidenum">
              <a:rPr lang="hu-HU" smtClean="0"/>
              <a:t>26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665039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CB07B-476C-2AB7-9BAF-9A030C2F2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3A1AF1E-9395-ED8E-931C-3B7C039F6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309" y="252983"/>
            <a:ext cx="10515600" cy="497515"/>
          </a:xfrm>
        </p:spPr>
        <p:txBody>
          <a:bodyPr>
            <a:normAutofit fontScale="90000"/>
          </a:bodyPr>
          <a:lstStyle/>
          <a:p>
            <a:pPr algn="ctr"/>
            <a:r>
              <a:rPr lang="hu-HU"/>
              <a:t>1990-2008: újra itthon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FBDE615-ADFD-F202-D0F0-587E8F182A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275" y="1206201"/>
            <a:ext cx="11956211" cy="5298116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hu-HU" sz="12800" b="1"/>
              <a:t>SZEGEDI EGYETEMI ELŐADÁSOK, 1991-1993</a:t>
            </a:r>
          </a:p>
          <a:p>
            <a:pPr marL="0" indent="0" algn="ctr">
              <a:buNone/>
            </a:pPr>
            <a:endParaRPr lang="hu-HU" sz="2000"/>
          </a:p>
          <a:p>
            <a:r>
              <a:rPr lang="hu-HU" sz="12800"/>
              <a:t>2010: Előadások a magyar társadalomfejlődés szociológiájáról. Szeged, Belveredere kiadó</a:t>
            </a:r>
          </a:p>
          <a:p>
            <a:endParaRPr lang="hu-HU" sz="2000"/>
          </a:p>
          <a:p>
            <a:pPr marL="0" indent="0" algn="ctr">
              <a:buNone/>
            </a:pPr>
            <a:r>
              <a:rPr lang="hu-HU" sz="12800" b="1"/>
              <a:t>KORÁBBRÓL KÉZIRATBAN MARADT MŰVEK KIADÁSA</a:t>
            </a:r>
          </a:p>
          <a:p>
            <a:pPr marL="0" indent="0" algn="ctr">
              <a:buNone/>
            </a:pPr>
            <a:endParaRPr lang="hu-HU" sz="2000"/>
          </a:p>
          <a:p>
            <a:r>
              <a:rPr lang="hu-HU" sz="12800"/>
              <a:t>1990: Velünk nevelkedett a gép (Szociológiai tanulmányok) VITA kiadó</a:t>
            </a:r>
          </a:p>
          <a:p>
            <a:r>
              <a:rPr lang="hu-HU" sz="12800"/>
              <a:t>1991: Közelről és távolból. Gondolat kiadó</a:t>
            </a:r>
          </a:p>
          <a:p>
            <a:r>
              <a:rPr lang="hu-HU" sz="12800"/>
              <a:t>1992: Szociológiai írások. Szeged, Replika könyvek</a:t>
            </a:r>
          </a:p>
          <a:p>
            <a:endParaRPr lang="hu-HU" sz="2000"/>
          </a:p>
          <a:p>
            <a:pPr marL="0" indent="0" algn="ctr">
              <a:buNone/>
            </a:pPr>
            <a:r>
              <a:rPr lang="hu-HU" sz="12800" b="1"/>
              <a:t>A ZSIDÓSÁG KÖNYV: IGAZI NÓVUM A MAGYAR KÖZÖNSÉGNEK</a:t>
            </a:r>
          </a:p>
          <a:p>
            <a:pPr marL="0" indent="0" algn="ctr">
              <a:buNone/>
            </a:pPr>
            <a:endParaRPr lang="hu-HU" sz="2000"/>
          </a:p>
          <a:p>
            <a:r>
              <a:rPr lang="hu-HU" sz="12800"/>
              <a:t>2024: Karády-Kemény: Zsidóság a magyar nemzetépítésben a Numerus clausus előtt és azután. Múlt és jövő kiadó</a:t>
            </a:r>
          </a:p>
          <a:p>
            <a:pPr marL="0" indent="0">
              <a:buNone/>
            </a:pPr>
            <a:endParaRPr lang="hu-HU" sz="1280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555CBA2D-2F66-DEE3-E4C9-E9DBBAD97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7650-FC71-4DCF-8626-51C55E2CFB22}" type="slidenum">
              <a:rPr lang="hu-HU" smtClean="0"/>
              <a:t>27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183017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94A7FA4-D11F-524A-1CBF-ABDB177F6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310" y="55323"/>
            <a:ext cx="10515600" cy="608912"/>
          </a:xfrm>
        </p:spPr>
        <p:txBody>
          <a:bodyPr>
            <a:normAutofit fontScale="90000"/>
          </a:bodyPr>
          <a:lstStyle/>
          <a:p>
            <a:pPr algn="ctr"/>
            <a:r>
              <a:rPr lang="hu-HU"/>
              <a:t>Kemény István, a politizáló ember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2A5BBCA-DDF3-9583-3AB1-D6A08DF3DA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40417"/>
            <a:ext cx="10515600" cy="5962260"/>
          </a:xfrm>
        </p:spPr>
        <p:txBody>
          <a:bodyPr>
            <a:normAutofit lnSpcReduction="10000"/>
          </a:bodyPr>
          <a:lstStyle/>
          <a:p>
            <a:r>
              <a:rPr lang="hu-HU" sz="3200"/>
              <a:t>Nem volt az a tudós, aki idegenkedett a politikától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sz="2800"/>
              <a:t> Ebben hasonlított mesterére: Max Weberre. Szenvedélyes elkötelezettséggel politizált egész életében.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sz="2800"/>
              <a:t> Nem volt baloldali, még kevésbé szocialista.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sz="2800"/>
              <a:t> Klasszikus liberális volt, a Tocqueville, M. Weber, R. Aron féle fajtából (a piacgazdaság feltétlen híve, balos romantikus illúziók nélkül) + erős elkötelezettséggel a szegények, elesettek ügye iránt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sz="2800"/>
              <a:t> Fiatalkora óta híve Henry George tanításainak (Madarász A. előadása)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sz="2800"/>
              <a:t> Politikai szerepvállalásait felsoroltam: ellenállási mozgalom / Petőfi kör / 56-os munkástanácsok / Szabad Európa rádió </a:t>
            </a:r>
          </a:p>
          <a:p>
            <a:r>
              <a:rPr lang="hu-HU" sz="3200"/>
              <a:t>Szakpolitikus is volt: 1990-2002 között Bp. főpolgármesterének főtanácsadója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sz="2800"/>
              <a:t>Városüzemeltetés és várospolitika szakterülettel. Két előadó is fog ma erről (is) beszélni: Madarász A. és Demszky G. </a:t>
            </a:r>
          </a:p>
          <a:p>
            <a:pPr marL="457200" lvl="1" indent="0">
              <a:buNone/>
            </a:pPr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F5FE0B8C-80AE-7945-67CD-21D708188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7650-FC71-4DCF-8626-51C55E2CFB22}" type="slidenum">
              <a:rPr lang="hu-HU" smtClean="0"/>
              <a:t>28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820161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F6F07-CFF8-6853-E34A-4EAD46716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6CD575A-F01D-4731-71B3-76BB04DC8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0407" y="743447"/>
            <a:ext cx="397338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/>
              <a:t>Budapesten, </a:t>
            </a:r>
            <a:r>
              <a:rPr lang="hu-HU" sz="5200"/>
              <a:t>valamikor a </a:t>
            </a:r>
            <a:r>
              <a:rPr lang="en-US" sz="5200"/>
              <a:t>kétezres évek</a:t>
            </a:r>
            <a:r>
              <a:rPr lang="hu-HU" sz="5200"/>
              <a:t>ben</a:t>
            </a:r>
            <a:r>
              <a:rPr lang="en-US" sz="5200"/>
              <a:t> </a:t>
            </a:r>
            <a:br>
              <a:rPr lang="hu-HU" sz="5200"/>
            </a:br>
            <a:endParaRPr lang="en-US" sz="5200"/>
          </a:p>
        </p:txBody>
      </p:sp>
      <p:sp>
        <p:nvSpPr>
          <p:cNvPr id="6" name="Cím 1">
            <a:extLst>
              <a:ext uri="{FF2B5EF4-FFF2-40B4-BE49-F238E27FC236}">
                <a16:creationId xmlns:a16="http://schemas.microsoft.com/office/drawing/2014/main" id="{F3AE737E-34B4-4E17-60DE-8D2AEDE1D782}"/>
              </a:ext>
            </a:extLst>
          </p:cNvPr>
          <p:cNvSpPr txBox="1">
            <a:spLocks/>
          </p:cNvSpPr>
          <p:nvPr/>
        </p:nvSpPr>
        <p:spPr>
          <a:xfrm>
            <a:off x="7380408" y="4629234"/>
            <a:ext cx="3973386" cy="1485319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000"/>
              </a:spcBef>
            </a:pPr>
            <a:r>
              <a:rPr lang="en-US" sz="2400">
                <a:latin typeface="+mn-lt"/>
                <a:ea typeface="+mn-ea"/>
                <a:cs typeface="+mn-cs"/>
              </a:rPr>
              <a:t>a Lukács fürdő kertjében</a:t>
            </a:r>
          </a:p>
        </p:txBody>
      </p:sp>
      <p:pic>
        <p:nvPicPr>
          <p:cNvPr id="5" name="Kép 4" descr="Ma lenne 90 éves Kemény István - Kultúrpart">
            <a:extLst>
              <a:ext uri="{FF2B5EF4-FFF2-40B4-BE49-F238E27FC236}">
                <a16:creationId xmlns:a16="http://schemas.microsoft.com/office/drawing/2014/main" id="{597AB773-BE20-AA72-C87E-FE811BE6D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6" r="25660" b="-1"/>
          <a:stretch>
            <a:fillRect/>
          </a:stretch>
        </p:blipFill>
        <p:spPr bwMode="auto">
          <a:xfrm>
            <a:off x="20" y="10"/>
            <a:ext cx="6992881" cy="6857990"/>
          </a:xfrm>
          <a:prstGeom prst="rect">
            <a:avLst/>
          </a:prstGeom>
          <a:noFill/>
        </p:spPr>
      </p:pic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316DFFE6-DB1B-241D-40BB-7E6D9D4E0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A0FB7650-FC71-4DCF-8626-51C55E2CFB2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29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71045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B47B7-7079-CA1F-D8CA-19CA21C95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3544253-7B16-6EAE-56DA-4858C1AD0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6249" y="320955"/>
            <a:ext cx="5018751" cy="2353233"/>
          </a:xfrm>
          <a:noFill/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hu-HU"/>
              <a:t>Legjobb barátjával, </a:t>
            </a:r>
            <a:br>
              <a:rPr lang="hu-HU"/>
            </a:br>
            <a:r>
              <a:rPr lang="hu-HU"/>
              <a:t>Batár Attila építésszel, budapesti házuk kertjében</a:t>
            </a:r>
            <a:endParaRPr lang="en-US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AF79E357-EAF5-457E-9566-C2B1F3FBD1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6"/>
          <a:stretch>
            <a:fillRect/>
          </a:stretch>
        </p:blipFill>
        <p:spPr>
          <a:xfrm>
            <a:off x="838201" y="320956"/>
            <a:ext cx="4522547" cy="6211832"/>
          </a:xfrm>
          <a:prstGeom prst="rect">
            <a:avLst/>
          </a:prstGeom>
        </p:spPr>
      </p:pic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08C963AC-BF1E-B681-8A4D-198488690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93124" y="6356350"/>
            <a:ext cx="116067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A0FB7650-FC71-4DCF-8626-51C55E2CFB2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30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669629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F072866-098D-ECCA-1A40-46130E9E9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64" y="222788"/>
            <a:ext cx="11895826" cy="1072490"/>
          </a:xfrm>
        </p:spPr>
        <p:txBody>
          <a:bodyPr>
            <a:normAutofit fontScale="90000"/>
          </a:bodyPr>
          <a:lstStyle/>
          <a:p>
            <a:pPr algn="ctr"/>
            <a:r>
              <a:rPr lang="hu-HU" sz="4000"/>
              <a:t>A temetésekor Havas Gábor, Pista Weberről írt szavait idézve, búcsúztatta: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488608C-AEB9-EAAD-3DD5-1E6AD9B56C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324" y="1552752"/>
            <a:ext cx="11283351" cy="454612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hu-HU" sz="4000"/>
              <a:t>„Tárgyilagosságra törekvés a tendenciák megítélésé-ben, ugyanakkor szenvedélyes állásfoglalás a szabad-ság, a humánus értékek, a szabad és univerzális érdeklődésű emberi személyiség mellett; hit abban, hogy a jövő nem egyértelműen meghatározott, ha-nem az lesz, amivé az emberek teszik, és mégis, vagy talán éppen ezért erős kétségek a humanizmus ügyét illetően.” 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C7ECDAE6-BF7F-311B-3EB3-1F61EB851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B7650-FC71-4DCF-8626-51C55E2CFB22}" type="slidenum">
              <a:rPr lang="hu-HU" smtClean="0"/>
              <a:t>31</a:t>
            </a:fld>
            <a:endParaRPr lang="hu-HU"/>
          </a:p>
        </p:txBody>
      </p:sp>
      <p:sp>
        <p:nvSpPr>
          <p:cNvPr id="5" name="Téglalap 4">
            <a:extLst>
              <a:ext uri="{FF2B5EF4-FFF2-40B4-BE49-F238E27FC236}">
                <a16:creationId xmlns:a16="http://schemas.microsoft.com/office/drawing/2014/main" id="{C28CF1D2-B2CF-627E-987C-B62C806C964D}"/>
              </a:ext>
            </a:extLst>
          </p:cNvPr>
          <p:cNvSpPr/>
          <p:nvPr/>
        </p:nvSpPr>
        <p:spPr>
          <a:xfrm>
            <a:off x="606726" y="6288657"/>
            <a:ext cx="11530640" cy="4328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u-HU">
                <a:solidFill>
                  <a:schemeClr val="tx1"/>
                </a:solidFill>
              </a:rPr>
              <a:t>*Kemény szövege Weber„mély pesszimizmusáról” beszél. Havas ezt, Pistára vonatkoztatva, „erős kétségek”-re változtatta.  </a:t>
            </a:r>
          </a:p>
        </p:txBody>
      </p:sp>
    </p:spTree>
    <p:extLst>
      <p:ext uri="{BB962C8B-B14F-4D97-AF65-F5344CB8AC3E}">
        <p14:creationId xmlns:p14="http://schemas.microsoft.com/office/powerpoint/2010/main" val="13995933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Kép 4" descr="A képen Emberi arc, portré, vázlat, Homlok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4F77845A-D544-DDBD-86F4-ECAC82EB20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02" b="18052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</p:spPr>
      </p:pic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BDC0B67D-DDD9-1EF7-7AD5-7F1D43042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A0FB7650-FC71-4DCF-8626-51C55E2CFB22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32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9002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7989</TotalTime>
  <Words>1922</Words>
  <Application>Microsoft Office PowerPoint</Application>
  <PresentationFormat>Szélesvásznú</PresentationFormat>
  <Paragraphs>219</Paragraphs>
  <Slides>32</Slides>
  <Notes>0</Notes>
  <HiddenSlides>0</HiddenSlides>
  <MMClips>3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32</vt:i4>
      </vt:variant>
    </vt:vector>
  </HeadingPairs>
  <TitlesOfParts>
    <vt:vector size="38" baseType="lpstr">
      <vt:lpstr>Abadi</vt:lpstr>
      <vt:lpstr>Arial</vt:lpstr>
      <vt:lpstr>Calibri</vt:lpstr>
      <vt:lpstr>Calibri Light</vt:lpstr>
      <vt:lpstr>Courier New</vt:lpstr>
      <vt:lpstr>Office-téma</vt:lpstr>
      <vt:lpstr>PowerPoint-bemutató</vt:lpstr>
      <vt:lpstr>A lázadó ifjú: a 16 éves, gimnazista Kemény István egy  1941-es osztályfényképen</vt:lpstr>
      <vt:lpstr>Kemény István: egy közép-európai alkotó értelmiségi élete              a 20. században (történelmi idő és személyes életkor)</vt:lpstr>
      <vt:lpstr>  EGYETEMISTAKÉNT,  meghatározó szellemi befolyást gyakoroltak rá Hajnal István történész egyetemi kurzusai  (Kövér Gy. előadása)   </vt:lpstr>
      <vt:lpstr>Kemény István, tanár</vt:lpstr>
      <vt:lpstr>TANÁR</vt:lpstr>
      <vt:lpstr>PowerPoint-bemutató</vt:lpstr>
      <vt:lpstr>FORRADALOM - BÖRTÖN</vt:lpstr>
      <vt:lpstr>Az 1956-os forradalom munkástanácsairól  (videó)</vt:lpstr>
      <vt:lpstr>KÖNYVTÁROS</vt:lpstr>
      <vt:lpstr>   Max Weber   Kemény István tudomá-nyos szemléletére  a legnagyobb hatást Weber tudományos és politikai munkássága gyakorolta       (Szabari V., Karády V. előadásai)</vt:lpstr>
      <vt:lpstr>Az első nagy empirikus kutatás (1962-1966)</vt:lpstr>
      <vt:lpstr>HÉT TERMÉKENY ESZTENDŐ, 1969-1976 (Havas G. előadása)</vt:lpstr>
      <vt:lpstr>1969-1976: megjelent (megjelent?) művek </vt:lpstr>
      <vt:lpstr>1969-1976: kéziratban maradt és meg nem írt művek </vt:lpstr>
      <vt:lpstr>1969-1976: Schiffer Pál és Kemény István  közös filmjei  szerencsére megmaradtak  (NFI Archivum)</vt:lpstr>
      <vt:lpstr>Mit csinálnak a cigánygyerekek?  (1971/72)</vt:lpstr>
      <vt:lpstr>Faluszéli házak (1973)</vt:lpstr>
      <vt:lpstr>Cséplő Gyuri: Fotózkodás a stábbal, szereplőkkel (1977)</vt:lpstr>
      <vt:lpstr>Párizsi évek: 1977-1990</vt:lpstr>
      <vt:lpstr>Párizsi évek (1977-1990): tudomány és politika</vt:lpstr>
      <vt:lpstr>PowerPoint-bemutató</vt:lpstr>
      <vt:lpstr>PowerPoint-bemutató</vt:lpstr>
      <vt:lpstr>    Párizsban</vt:lpstr>
      <vt:lpstr>Párizs: feleségével, Passuth Krisztinával </vt:lpstr>
      <vt:lpstr>1990-2008: újra itthon</vt:lpstr>
      <vt:lpstr>1990-2008: újra itthon</vt:lpstr>
      <vt:lpstr>Kemény István, a politizáló ember</vt:lpstr>
      <vt:lpstr>Budapesten, valamikor a kétezres években  </vt:lpstr>
      <vt:lpstr>Legjobb barátjával,  Batár Attila építésszel, budapesti házuk kertjében</vt:lpstr>
      <vt:lpstr>A temetésekor Havas Gábor, Pista Weberről írt szavait idézve, búcsúztatta:</vt:lpstr>
      <vt:lpstr>PowerPoint-bemutató</vt:lpstr>
    </vt:vector>
  </TitlesOfParts>
  <Company>MTA KRTK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Gábor Kertesi</dc:creator>
  <cp:lastModifiedBy>Gábor Kertesi</cp:lastModifiedBy>
  <cp:revision>1053</cp:revision>
  <cp:lastPrinted>2025-11-18T17:34:03Z</cp:lastPrinted>
  <dcterms:created xsi:type="dcterms:W3CDTF">2017-11-29T10:32:18Z</dcterms:created>
  <dcterms:modified xsi:type="dcterms:W3CDTF">2026-02-03T18:48:55Z</dcterms:modified>
</cp:coreProperties>
</file>